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62"/>
  </p:notesMasterIdLst>
  <p:sldIdLst>
    <p:sldId id="256" r:id="rId2"/>
    <p:sldId id="257" r:id="rId3"/>
    <p:sldId id="288" r:id="rId4"/>
    <p:sldId id="289" r:id="rId5"/>
    <p:sldId id="271" r:id="rId6"/>
    <p:sldId id="290" r:id="rId7"/>
    <p:sldId id="291" r:id="rId8"/>
    <p:sldId id="283" r:id="rId9"/>
    <p:sldId id="325" r:id="rId10"/>
    <p:sldId id="326" r:id="rId11"/>
    <p:sldId id="266" r:id="rId12"/>
    <p:sldId id="270" r:id="rId13"/>
    <p:sldId id="272" r:id="rId14"/>
    <p:sldId id="286" r:id="rId15"/>
    <p:sldId id="273" r:id="rId16"/>
    <p:sldId id="275" r:id="rId17"/>
    <p:sldId id="269" r:id="rId18"/>
    <p:sldId id="276" r:id="rId19"/>
    <p:sldId id="278" r:id="rId20"/>
    <p:sldId id="284" r:id="rId21"/>
    <p:sldId id="279" r:id="rId22"/>
    <p:sldId id="281" r:id="rId23"/>
    <p:sldId id="282" r:id="rId24"/>
    <p:sldId id="311" r:id="rId25"/>
    <p:sldId id="312" r:id="rId26"/>
    <p:sldId id="313" r:id="rId27"/>
    <p:sldId id="314" r:id="rId28"/>
    <p:sldId id="292" r:id="rId29"/>
    <p:sldId id="293" r:id="rId30"/>
    <p:sldId id="294" r:id="rId31"/>
    <p:sldId id="295" r:id="rId32"/>
    <p:sldId id="296" r:id="rId33"/>
    <p:sldId id="316" r:id="rId34"/>
    <p:sldId id="310" r:id="rId35"/>
    <p:sldId id="322" r:id="rId36"/>
    <p:sldId id="297" r:id="rId37"/>
    <p:sldId id="298" r:id="rId38"/>
    <p:sldId id="299" r:id="rId39"/>
    <p:sldId id="300" r:id="rId40"/>
    <p:sldId id="301" r:id="rId41"/>
    <p:sldId id="323" r:id="rId42"/>
    <p:sldId id="302" r:id="rId43"/>
    <p:sldId id="303" r:id="rId44"/>
    <p:sldId id="304" r:id="rId45"/>
    <p:sldId id="317" r:id="rId46"/>
    <p:sldId id="327" r:id="rId47"/>
    <p:sldId id="324" r:id="rId48"/>
    <p:sldId id="274" r:id="rId49"/>
    <p:sldId id="329" r:id="rId50"/>
    <p:sldId id="331" r:id="rId51"/>
    <p:sldId id="330" r:id="rId52"/>
    <p:sldId id="328" r:id="rId53"/>
    <p:sldId id="318" r:id="rId54"/>
    <p:sldId id="319" r:id="rId55"/>
    <p:sldId id="332" r:id="rId56"/>
    <p:sldId id="320" r:id="rId57"/>
    <p:sldId id="306" r:id="rId58"/>
    <p:sldId id="315" r:id="rId59"/>
    <p:sldId id="263" r:id="rId60"/>
    <p:sldId id="321" r:id="rId6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532BB16-631E-86D9-9E70-BFE485F5E472}" name="Pontello Leonardo" initials="PL" userId="S::leonardo.pontello@studenti.unipd.it::e1f66af7-fa05-4e62-a638-65f61bf3ed2c" providerId="AD"/>
  <p188:author id="{2B47A61A-FD93-7595-C20B-37EEF1508DF6}" name="Fattorel Alessandro" initials="FA" userId="S::alessandro.fattorel@studenti.unipd.it::4c8be876-182f-48df-a8f8-cf95002ea17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ichi Theboss" initials="RT" lastIdx="6" clrIdx="0">
    <p:extLst>
      <p:ext uri="{19B8F6BF-5375-455C-9EA6-DF929625EA0E}">
        <p15:presenceInfo xmlns:p15="http://schemas.microsoft.com/office/powerpoint/2012/main" userId="e36215d99666b0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E629"/>
    <a:srgbClr val="D21F1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DB0ADC-19C6-F82B-E897-50F02B0DC2D3}" v="782" dt="2025-01-01T16:21:36.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15" autoAdjust="0"/>
    <p:restoredTop sz="88398" autoAdjust="0"/>
  </p:normalViewPr>
  <p:slideViewPr>
    <p:cSldViewPr snapToGrid="0">
      <p:cViewPr varScale="1">
        <p:scale>
          <a:sx n="53" d="100"/>
          <a:sy n="53" d="100"/>
        </p:scale>
        <p:origin x="72" y="1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commentAuthors" Target="commentAuthor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6DE6C1-0D4F-40AF-85DF-C1F5DECC53A8}" type="datetimeFigureOut">
              <a:rPr lang="it-IT" smtClean="0"/>
              <a:pPr/>
              <a:t>11/01/2025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2DBD17-AA56-4B3E-BE8E-B8743FCB105A}" type="slidenum">
              <a:rPr lang="it-IT" smtClean="0"/>
              <a:pPr/>
              <a:t>‹N›</a:t>
            </a:fld>
            <a:endParaRPr lang="it-IT"/>
          </a:p>
        </p:txBody>
      </p:sp>
    </p:spTree>
    <p:extLst>
      <p:ext uri="{BB962C8B-B14F-4D97-AF65-F5344CB8AC3E}">
        <p14:creationId xmlns:p14="http://schemas.microsoft.com/office/powerpoint/2010/main" val="2994398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SAY:</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General overview of the structure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it-IT" dirty="0" err="1"/>
              <a:t>Say</a:t>
            </a:r>
            <a:r>
              <a:rPr lang="it-IT" dirty="0"/>
              <a:t> </a:t>
            </a:r>
            <a:r>
              <a:rPr lang="it-IT" dirty="0" err="1"/>
              <a:t>that</a:t>
            </a:r>
            <a:r>
              <a:rPr lang="it-IT" dirty="0"/>
              <a:t> Sigma linear </a:t>
            </a:r>
            <a:r>
              <a:rPr lang="it-IT" dirty="0" err="1"/>
              <a:t>asymp</a:t>
            </a:r>
            <a:r>
              <a:rPr lang="it-IT" dirty="0"/>
              <a:t> </a:t>
            </a:r>
            <a:r>
              <a:rPr lang="it-IT" dirty="0" err="1"/>
              <a:t>stable</a:t>
            </a:r>
            <a:r>
              <a:rPr lang="it-IT" dirty="0"/>
              <a:t> </a:t>
            </a:r>
            <a:r>
              <a:rPr lang="it-IT" dirty="0">
                <a:sym typeface="Wingdings" panose="05000000000000000000" pitchFamily="2" charset="2"/>
              </a:rPr>
              <a:t> </a:t>
            </a:r>
            <a:r>
              <a:rPr lang="it-IT" dirty="0" err="1">
                <a:sym typeface="Wingdings" panose="05000000000000000000" pitchFamily="2" charset="2"/>
              </a:rPr>
              <a:t>we</a:t>
            </a:r>
            <a:r>
              <a:rPr lang="it-IT" dirty="0">
                <a:sym typeface="Wingdings" panose="05000000000000000000" pitchFamily="2" charset="2"/>
              </a:rPr>
              <a:t> can </a:t>
            </a:r>
            <a:r>
              <a:rPr lang="it-IT" dirty="0" err="1">
                <a:sym typeface="Wingdings" panose="05000000000000000000" pitchFamily="2" charset="2"/>
              </a:rPr>
              <a:t>only</a:t>
            </a:r>
            <a:r>
              <a:rPr lang="it-IT" dirty="0">
                <a:sym typeface="Wingdings" panose="05000000000000000000" pitchFamily="2" charset="2"/>
              </a:rPr>
              <a:t> conclude </a:t>
            </a:r>
            <a:r>
              <a:rPr lang="it-IT" dirty="0" err="1">
                <a:sym typeface="Wingdings" panose="05000000000000000000" pitchFamily="2" charset="2"/>
              </a:rPr>
              <a:t>that</a:t>
            </a:r>
            <a:r>
              <a:rPr lang="it-IT" dirty="0">
                <a:sym typeface="Wingdings" panose="05000000000000000000" pitchFamily="2" charset="2"/>
              </a:rPr>
              <a:t> Sigma NL </a:t>
            </a:r>
            <a:r>
              <a:rPr lang="it-IT" dirty="0" err="1">
                <a:sym typeface="Wingdings" panose="05000000000000000000" pitchFamily="2" charset="2"/>
              </a:rPr>
              <a:t>loc</a:t>
            </a:r>
            <a:r>
              <a:rPr lang="it-IT" dirty="0">
                <a:sym typeface="Wingdings" panose="05000000000000000000" pitchFamily="2" charset="2"/>
              </a:rPr>
              <a:t> AS</a:t>
            </a:r>
            <a:endParaRPr lang="en-US" dirty="0"/>
          </a:p>
          <a:p>
            <a:pPr marL="228600" indent="-228600">
              <a:buAutoNum type="arabicParenR"/>
            </a:pPr>
            <a:r>
              <a:rPr lang="en-US" dirty="0" err="1"/>
              <a:t>Vdes</a:t>
            </a:r>
            <a:r>
              <a:rPr lang="en-US" dirty="0"/>
              <a:t> != 0 , so persistent trajectory (even more important later on with k2 (v is at the </a:t>
            </a:r>
            <a:r>
              <a:rPr lang="en-US" dirty="0" err="1"/>
              <a:t>denom</a:t>
            </a:r>
            <a:r>
              <a:rPr lang="en-US" dirty="0"/>
              <a:t>)</a:t>
            </a:r>
          </a:p>
          <a:p>
            <a:pPr marL="0" indent="0">
              <a:buNone/>
            </a:pPr>
            <a:r>
              <a:rPr lang="en-US" dirty="0"/>
              <a:t>	w depends on v^2 basically, so we must have v !=0, furthermore later on , k2=num/</a:t>
            </a:r>
            <a:r>
              <a:rPr lang="en-US" dirty="0" err="1"/>
              <a:t>vd</a:t>
            </a:r>
            <a:r>
              <a:rPr lang="en-US" dirty="0"/>
              <a:t> so </a:t>
            </a:r>
            <a:r>
              <a:rPr lang="en-US" dirty="0" err="1"/>
              <a:t>vd</a:t>
            </a:r>
            <a:r>
              <a:rPr lang="en-US" dirty="0"/>
              <a:t>!=0 otherwise k2 explodes, we will add a saturation on it</a:t>
            </a:r>
          </a:p>
          <a:p>
            <a:pPr marL="228600" indent="-228600">
              <a:buAutoNum type="arabicParenR"/>
            </a:pPr>
            <a:r>
              <a:rPr lang="en-US" dirty="0"/>
              <a:t>explain the wrap / unwrap:</a:t>
            </a:r>
          </a:p>
          <a:p>
            <a:pPr marL="685800" lvl="1" indent="-228600">
              <a:buAutoNum type="arabicParenR"/>
            </a:pPr>
            <a:r>
              <a:rPr lang="en-US" dirty="0"/>
              <a:t> we used the unwrap to normalize theta angle, so we don't have the discontinuity going from 2pi to 0</a:t>
            </a:r>
          </a:p>
          <a:p>
            <a:pPr marL="685800" lvl="1" indent="-228600">
              <a:buAutoNum type="arabicParenR"/>
            </a:pPr>
            <a:endParaRPr lang="en-US"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11</a:t>
            </a:fld>
            <a:endParaRPr lang="it-IT"/>
          </a:p>
        </p:txBody>
      </p:sp>
    </p:spTree>
    <p:extLst>
      <p:ext uri="{BB962C8B-B14F-4D97-AF65-F5344CB8AC3E}">
        <p14:creationId xmlns:p14="http://schemas.microsoft.com/office/powerpoint/2010/main" val="3969546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1" dirty="0">
                <a:cs typeface="Arial"/>
              </a:rPr>
              <a:t>Focus on </a:t>
            </a:r>
            <a:r>
              <a:rPr lang="it-IT" sz="1200" b="1" dirty="0" err="1">
                <a:cs typeface="Arial"/>
              </a:rPr>
              <a:t>sharp</a:t>
            </a:r>
            <a:r>
              <a:rPr lang="it-IT" sz="1200" b="1" dirty="0">
                <a:cs typeface="Arial"/>
              </a:rPr>
              <a:t> curve</a:t>
            </a:r>
          </a:p>
          <a:p>
            <a:endParaRPr lang="it-IT" b="1" dirty="0">
              <a:cs typeface="Arial"/>
            </a:endParaRPr>
          </a:p>
          <a:p>
            <a:r>
              <a:rPr lang="it-IT" dirty="0">
                <a:cs typeface="Arial"/>
              </a:rPr>
              <a:t>Make a </a:t>
            </a:r>
            <a:r>
              <a:rPr lang="it-IT" dirty="0" err="1">
                <a:cs typeface="Arial"/>
              </a:rPr>
              <a:t>consideration</a:t>
            </a:r>
            <a:r>
              <a:rPr lang="it-IT" dirty="0">
                <a:cs typeface="Arial"/>
              </a:rPr>
              <a:t> </a:t>
            </a:r>
            <a:r>
              <a:rPr lang="it-IT" dirty="0" err="1">
                <a:cs typeface="Arial"/>
              </a:rPr>
              <a:t>regarding</a:t>
            </a:r>
            <a:r>
              <a:rPr lang="it-IT" dirty="0">
                <a:cs typeface="Arial"/>
              </a:rPr>
              <a:t> NL more </a:t>
            </a:r>
            <a:r>
              <a:rPr lang="it-IT" dirty="0" err="1">
                <a:cs typeface="Arial"/>
              </a:rPr>
              <a:t>enhanced</a:t>
            </a:r>
            <a:r>
              <a:rPr lang="it-IT" dirty="0">
                <a:cs typeface="Arial"/>
              </a:rPr>
              <a:t> </a:t>
            </a:r>
            <a:r>
              <a:rPr lang="it-IT" dirty="0" err="1">
                <a:cs typeface="Arial"/>
              </a:rPr>
              <a:t>wrt</a:t>
            </a:r>
            <a:r>
              <a:rPr lang="it-IT" dirty="0">
                <a:cs typeface="Arial"/>
              </a:rPr>
              <a:t> lineare case, </a:t>
            </a:r>
            <a:r>
              <a:rPr lang="it-IT" dirty="0" err="1">
                <a:cs typeface="Arial"/>
              </a:rPr>
              <a:t>maybe</a:t>
            </a:r>
            <a:r>
              <a:rPr lang="it-IT" dirty="0">
                <a:cs typeface="Arial"/>
              </a:rPr>
              <a:t> </a:t>
            </a:r>
            <a:r>
              <a:rPr lang="it-IT" dirty="0" err="1">
                <a:cs typeface="Arial"/>
              </a:rPr>
              <a:t>theres</a:t>
            </a:r>
            <a:r>
              <a:rPr lang="it-IT" dirty="0">
                <a:cs typeface="Arial"/>
              </a:rPr>
              <a:t> a </a:t>
            </a:r>
            <a:r>
              <a:rPr lang="it-IT" dirty="0" err="1">
                <a:cs typeface="Arial"/>
              </a:rPr>
              <a:t>reason</a:t>
            </a:r>
            <a:endParaRPr lang="it-IT" sz="1200" dirty="0">
              <a:cs typeface="Arial"/>
            </a:endParaRPr>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22</a:t>
            </a:fld>
            <a:endParaRPr lang="it-IT"/>
          </a:p>
        </p:txBody>
      </p:sp>
    </p:spTree>
    <p:extLst>
      <p:ext uri="{BB962C8B-B14F-4D97-AF65-F5344CB8AC3E}">
        <p14:creationId xmlns:p14="http://schemas.microsoft.com/office/powerpoint/2010/main" val="1663389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So </a:t>
            </a:r>
            <a:r>
              <a:rPr lang="it-IT" dirty="0" err="1"/>
              <a:t>less</a:t>
            </a:r>
            <a:r>
              <a:rPr lang="it-IT" dirty="0"/>
              <a:t> aggressive, </a:t>
            </a:r>
            <a:r>
              <a:rPr lang="it-IT" dirty="0" err="1"/>
              <a:t>less</a:t>
            </a:r>
            <a:r>
              <a:rPr lang="it-IT" dirty="0"/>
              <a:t> </a:t>
            </a:r>
            <a:r>
              <a:rPr lang="it-IT" dirty="0" err="1"/>
              <a:t>reactive</a:t>
            </a:r>
            <a:r>
              <a:rPr lang="it-IT" dirty="0"/>
              <a:t> , more </a:t>
            </a:r>
            <a:r>
              <a:rPr lang="it-IT" dirty="0" err="1"/>
              <a:t>stable</a:t>
            </a:r>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24</a:t>
            </a:fld>
            <a:endParaRPr lang="it-IT"/>
          </a:p>
        </p:txBody>
      </p:sp>
    </p:spTree>
    <p:extLst>
      <p:ext uri="{BB962C8B-B14F-4D97-AF65-F5344CB8AC3E}">
        <p14:creationId xmlns:p14="http://schemas.microsoft.com/office/powerpoint/2010/main" val="2185676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Left: More aggressive , more </a:t>
            </a:r>
            <a:r>
              <a:rPr lang="it-IT" dirty="0" err="1"/>
              <a:t>reactive</a:t>
            </a: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t>Right</a:t>
            </a:r>
            <a:r>
              <a:rPr lang="it-IT" dirty="0"/>
              <a:t>: </a:t>
            </a:r>
            <a:r>
              <a:rPr lang="it-IT" dirty="0" err="1"/>
              <a:t>less</a:t>
            </a:r>
            <a:r>
              <a:rPr lang="it-IT" dirty="0"/>
              <a:t> aggressive , </a:t>
            </a:r>
            <a:r>
              <a:rPr lang="it-IT" dirty="0" err="1"/>
              <a:t>less</a:t>
            </a:r>
            <a:r>
              <a:rPr lang="it-IT" dirty="0"/>
              <a:t> </a:t>
            </a:r>
            <a:r>
              <a:rPr lang="it-IT" dirty="0" err="1"/>
              <a:t>reactive</a:t>
            </a:r>
            <a:r>
              <a:rPr lang="it-IT" dirty="0"/>
              <a:t> </a:t>
            </a:r>
            <a:r>
              <a:rPr lang="it-IT" dirty="0" err="1"/>
              <a:t>but</a:t>
            </a:r>
            <a:r>
              <a:rPr lang="it-IT" dirty="0"/>
              <a:t> more </a:t>
            </a:r>
            <a:r>
              <a:rPr lang="it-IT" dirty="0" err="1"/>
              <a:t>stable</a:t>
            </a:r>
            <a:endParaRPr lang="it-IT" dirty="0"/>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27</a:t>
            </a:fld>
            <a:endParaRPr lang="it-IT"/>
          </a:p>
        </p:txBody>
      </p:sp>
    </p:spTree>
    <p:extLst>
      <p:ext uri="{BB962C8B-B14F-4D97-AF65-F5344CB8AC3E}">
        <p14:creationId xmlns:p14="http://schemas.microsoft.com/office/powerpoint/2010/main" val="415449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B </a:t>
            </a:r>
            <a:r>
              <a:rPr lang="it-IT" dirty="0" err="1"/>
              <a:t>need</a:t>
            </a:r>
            <a:r>
              <a:rPr lang="it-IT" dirty="0"/>
              <a:t> to be </a:t>
            </a:r>
            <a:r>
              <a:rPr lang="it-IT" dirty="0" err="1"/>
              <a:t>different</a:t>
            </a:r>
            <a:r>
              <a:rPr lang="it-IT" dirty="0"/>
              <a:t> from 0</a:t>
            </a:r>
          </a:p>
        </p:txBody>
      </p:sp>
      <p:sp>
        <p:nvSpPr>
          <p:cNvPr id="4" name="Segnaposto numero diapositiva 3"/>
          <p:cNvSpPr>
            <a:spLocks noGrp="1"/>
          </p:cNvSpPr>
          <p:nvPr>
            <p:ph type="sldNum" sz="quarter" idx="5"/>
          </p:nvPr>
        </p:nvSpPr>
        <p:spPr/>
        <p:txBody>
          <a:bodyPr/>
          <a:lstStyle/>
          <a:p>
            <a:fld id="{DF2DBD17-AA56-4B3E-BE8E-B8743FCB105A}" type="slidenum">
              <a:rPr lang="it-IT" smtClean="0"/>
              <a:pPr/>
              <a:t>30</a:t>
            </a:fld>
            <a:endParaRPr lang="it-IT"/>
          </a:p>
        </p:txBody>
      </p:sp>
    </p:spTree>
    <p:extLst>
      <p:ext uri="{BB962C8B-B14F-4D97-AF65-F5344CB8AC3E}">
        <p14:creationId xmlns:p14="http://schemas.microsoft.com/office/powerpoint/2010/main" val="819897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31</a:t>
            </a:fld>
            <a:endParaRPr lang="it-IT"/>
          </a:p>
        </p:txBody>
      </p:sp>
    </p:spTree>
    <p:extLst>
      <p:ext uri="{BB962C8B-B14F-4D97-AF65-F5344CB8AC3E}">
        <p14:creationId xmlns:p14="http://schemas.microsoft.com/office/powerpoint/2010/main" val="1806129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As</a:t>
            </a:r>
            <a:r>
              <a:rPr lang="it-IT" dirty="0"/>
              <a:t> </a:t>
            </a:r>
            <a:r>
              <a:rPr lang="it-IT" dirty="0" err="1"/>
              <a:t>expected</a:t>
            </a:r>
            <a:r>
              <a:rPr lang="it-IT" dirty="0"/>
              <a:t> no </a:t>
            </a:r>
            <a:r>
              <a:rPr lang="it-IT" dirty="0" err="1"/>
              <a:t>problem</a:t>
            </a:r>
            <a:r>
              <a:rPr lang="it-IT" dirty="0"/>
              <a:t> with </a:t>
            </a:r>
            <a:r>
              <a:rPr lang="it-IT" dirty="0" err="1"/>
              <a:t>square</a:t>
            </a:r>
            <a:r>
              <a:rPr lang="it-IT" dirty="0"/>
              <a:t> corner </a:t>
            </a:r>
            <a:r>
              <a:rPr lang="it-IT" dirty="0" err="1"/>
              <a:t>if</a:t>
            </a:r>
            <a:r>
              <a:rPr lang="it-IT" dirty="0"/>
              <a:t> b </a:t>
            </a:r>
            <a:r>
              <a:rPr lang="it-IT" dirty="0" err="1"/>
              <a:t>different</a:t>
            </a:r>
            <a:r>
              <a:rPr lang="it-IT" dirty="0"/>
              <a:t> from 0. </a:t>
            </a:r>
            <a:r>
              <a:rPr lang="it-IT" dirty="0" err="1"/>
              <a:t>Overshoot</a:t>
            </a:r>
            <a:r>
              <a:rPr lang="it-IT" dirty="0"/>
              <a:t> due to a control in coordinate with </a:t>
            </a:r>
            <a:r>
              <a:rPr lang="it-IT" dirty="0" err="1"/>
              <a:t>respect</a:t>
            </a:r>
            <a:r>
              <a:rPr lang="it-IT" dirty="0"/>
              <a:t> the b point and </a:t>
            </a:r>
            <a:r>
              <a:rPr lang="it-IT" dirty="0" err="1"/>
              <a:t>not</a:t>
            </a:r>
            <a:r>
              <a:rPr lang="it-IT" dirty="0"/>
              <a:t> in coordinate </a:t>
            </a:r>
            <a:r>
              <a:rPr lang="it-IT" dirty="0" err="1"/>
              <a:t>x,y</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32</a:t>
            </a:fld>
            <a:endParaRPr lang="it-IT"/>
          </a:p>
        </p:txBody>
      </p:sp>
    </p:spTree>
    <p:extLst>
      <p:ext uri="{BB962C8B-B14F-4D97-AF65-F5344CB8AC3E}">
        <p14:creationId xmlns:p14="http://schemas.microsoft.com/office/powerpoint/2010/main" val="3347841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0BD91-E396-B2FF-7FE2-5DF7CD200B8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DED9190-B0CD-2D83-4FEE-44ACCBA31F3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0391A9A-9F42-24F0-7841-91115DDA313F}"/>
              </a:ext>
            </a:extLst>
          </p:cNvPr>
          <p:cNvSpPr>
            <a:spLocks noGrp="1"/>
          </p:cNvSpPr>
          <p:nvPr>
            <p:ph type="body" idx="1"/>
          </p:nvPr>
        </p:nvSpPr>
        <p:spPr/>
        <p:txBody>
          <a:bodyPr/>
          <a:lstStyle/>
          <a:p>
            <a:r>
              <a:rPr lang="it-IT" dirty="0" err="1"/>
              <a:t>As</a:t>
            </a:r>
            <a:r>
              <a:rPr lang="it-IT" dirty="0"/>
              <a:t> </a:t>
            </a:r>
            <a:r>
              <a:rPr lang="it-IT" dirty="0" err="1"/>
              <a:t>expected</a:t>
            </a:r>
            <a:r>
              <a:rPr lang="it-IT" dirty="0"/>
              <a:t> no </a:t>
            </a:r>
            <a:r>
              <a:rPr lang="it-IT" dirty="0" err="1"/>
              <a:t>problem</a:t>
            </a:r>
            <a:r>
              <a:rPr lang="it-IT" dirty="0"/>
              <a:t> with </a:t>
            </a:r>
            <a:r>
              <a:rPr lang="it-IT" dirty="0" err="1"/>
              <a:t>square</a:t>
            </a:r>
            <a:r>
              <a:rPr lang="it-IT" dirty="0"/>
              <a:t> corner </a:t>
            </a:r>
            <a:r>
              <a:rPr lang="it-IT" dirty="0" err="1"/>
              <a:t>if</a:t>
            </a:r>
            <a:r>
              <a:rPr lang="it-IT" dirty="0"/>
              <a:t> b </a:t>
            </a:r>
            <a:r>
              <a:rPr lang="it-IT" dirty="0" err="1"/>
              <a:t>different</a:t>
            </a:r>
            <a:r>
              <a:rPr lang="it-IT" dirty="0"/>
              <a:t> from 0.</a:t>
            </a:r>
          </a:p>
        </p:txBody>
      </p:sp>
      <p:sp>
        <p:nvSpPr>
          <p:cNvPr id="4" name="Segnaposto numero diapositiva 3">
            <a:extLst>
              <a:ext uri="{FF2B5EF4-FFF2-40B4-BE49-F238E27FC236}">
                <a16:creationId xmlns:a16="http://schemas.microsoft.com/office/drawing/2014/main" id="{2598579C-F9EF-96DF-A157-0A38EBA5ECB2}"/>
              </a:ext>
            </a:extLst>
          </p:cNvPr>
          <p:cNvSpPr>
            <a:spLocks noGrp="1"/>
          </p:cNvSpPr>
          <p:nvPr>
            <p:ph type="sldNum" sz="quarter" idx="5"/>
          </p:nvPr>
        </p:nvSpPr>
        <p:spPr/>
        <p:txBody>
          <a:bodyPr/>
          <a:lstStyle/>
          <a:p>
            <a:fld id="{DF2DBD17-AA56-4B3E-BE8E-B8743FCB105A}" type="slidenum">
              <a:rPr lang="it-IT" smtClean="0"/>
              <a:pPr/>
              <a:t>33</a:t>
            </a:fld>
            <a:endParaRPr lang="it-IT"/>
          </a:p>
        </p:txBody>
      </p:sp>
    </p:spTree>
    <p:extLst>
      <p:ext uri="{BB962C8B-B14F-4D97-AF65-F5344CB8AC3E}">
        <p14:creationId xmlns:p14="http://schemas.microsoft.com/office/powerpoint/2010/main" val="1873254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Different</a:t>
            </a:r>
            <a:r>
              <a:rPr lang="it-IT" dirty="0"/>
              <a:t> B: </a:t>
            </a:r>
            <a:r>
              <a:rPr lang="it-IT" dirty="0" err="1"/>
              <a:t>too</a:t>
            </a:r>
            <a:r>
              <a:rPr lang="it-IT" dirty="0"/>
              <a:t> close to 0 (0.1) </a:t>
            </a:r>
            <a:r>
              <a:rPr lang="it-IT" dirty="0" err="1"/>
              <a:t>we</a:t>
            </a:r>
            <a:r>
              <a:rPr lang="it-IT" dirty="0"/>
              <a:t> </a:t>
            </a:r>
            <a:r>
              <a:rPr lang="it-IT" dirty="0" err="1"/>
              <a:t>obtain</a:t>
            </a:r>
            <a:r>
              <a:rPr lang="it-IT" dirty="0"/>
              <a:t> the </a:t>
            </a:r>
            <a:r>
              <a:rPr lang="it-IT" dirty="0" err="1"/>
              <a:t>worst</a:t>
            </a:r>
            <a:r>
              <a:rPr lang="it-IT" dirty="0"/>
              <a:t> theta </a:t>
            </a:r>
            <a:r>
              <a:rPr lang="it-IT" dirty="0" err="1"/>
              <a:t>as</a:t>
            </a:r>
            <a:r>
              <a:rPr lang="it-IT" dirty="0"/>
              <a:t> </a:t>
            </a:r>
            <a:r>
              <a:rPr lang="it-IT" dirty="0" err="1"/>
              <a:t>expected</a:t>
            </a:r>
            <a:r>
              <a:rPr lang="it-IT" dirty="0"/>
              <a:t>. </a:t>
            </a:r>
            <a:r>
              <a:rPr lang="it-IT" dirty="0" err="1"/>
              <a:t>Also</a:t>
            </a:r>
            <a:r>
              <a:rPr lang="it-IT" dirty="0"/>
              <a:t> with large B (10) </a:t>
            </a:r>
            <a:r>
              <a:rPr lang="it-IT" dirty="0" err="1"/>
              <a:t>we</a:t>
            </a:r>
            <a:r>
              <a:rPr lang="it-IT" dirty="0"/>
              <a:t> </a:t>
            </a:r>
            <a:r>
              <a:rPr lang="it-IT" dirty="0" err="1"/>
              <a:t>have</a:t>
            </a:r>
            <a:r>
              <a:rPr lang="it-IT" dirty="0"/>
              <a:t> </a:t>
            </a:r>
            <a:r>
              <a:rPr lang="it-IT" dirty="0" err="1"/>
              <a:t>error</a:t>
            </a:r>
            <a:r>
              <a:rPr lang="it-IT" dirty="0"/>
              <a:t> (more in y) (capire il perché)</a:t>
            </a:r>
          </a:p>
        </p:txBody>
      </p:sp>
      <p:sp>
        <p:nvSpPr>
          <p:cNvPr id="4" name="Segnaposto numero diapositiva 3"/>
          <p:cNvSpPr>
            <a:spLocks noGrp="1"/>
          </p:cNvSpPr>
          <p:nvPr>
            <p:ph type="sldNum" sz="quarter" idx="5"/>
          </p:nvPr>
        </p:nvSpPr>
        <p:spPr/>
        <p:txBody>
          <a:bodyPr/>
          <a:lstStyle/>
          <a:p>
            <a:fld id="{DF2DBD17-AA56-4B3E-BE8E-B8743FCB105A}" type="slidenum">
              <a:rPr lang="it-IT" smtClean="0"/>
              <a:pPr/>
              <a:t>34</a:t>
            </a:fld>
            <a:endParaRPr lang="it-IT"/>
          </a:p>
        </p:txBody>
      </p:sp>
    </p:spTree>
    <p:extLst>
      <p:ext uri="{BB962C8B-B14F-4D97-AF65-F5344CB8AC3E}">
        <p14:creationId xmlns:p14="http://schemas.microsoft.com/office/powerpoint/2010/main" val="526415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8FB04-2F3E-BA35-EEA8-A57DD13388D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4241564-207E-6A87-8BCC-DAF6FE8190C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E8A4219-D302-8040-8464-84CDAEB9413E}"/>
              </a:ext>
            </a:extLst>
          </p:cNvPr>
          <p:cNvSpPr>
            <a:spLocks noGrp="1"/>
          </p:cNvSpPr>
          <p:nvPr>
            <p:ph type="body" idx="1"/>
          </p:nvPr>
        </p:nvSpPr>
        <p:spPr/>
        <p:txBody>
          <a:bodyPr/>
          <a:lstStyle/>
          <a:p>
            <a:r>
              <a:rPr lang="it-IT" dirty="0" err="1"/>
              <a:t>Different</a:t>
            </a:r>
            <a:r>
              <a:rPr lang="it-IT" dirty="0"/>
              <a:t> B: </a:t>
            </a:r>
            <a:r>
              <a:rPr lang="it-IT" dirty="0" err="1"/>
              <a:t>too</a:t>
            </a:r>
            <a:r>
              <a:rPr lang="it-IT" dirty="0"/>
              <a:t> close to 0 (0.1) </a:t>
            </a:r>
            <a:r>
              <a:rPr lang="it-IT" dirty="0" err="1"/>
              <a:t>we</a:t>
            </a:r>
            <a:r>
              <a:rPr lang="it-IT" dirty="0"/>
              <a:t> </a:t>
            </a:r>
            <a:r>
              <a:rPr lang="it-IT" dirty="0" err="1"/>
              <a:t>obtain</a:t>
            </a:r>
            <a:r>
              <a:rPr lang="it-IT" dirty="0"/>
              <a:t> the </a:t>
            </a:r>
            <a:r>
              <a:rPr lang="it-IT" dirty="0" err="1"/>
              <a:t>worst</a:t>
            </a:r>
            <a:r>
              <a:rPr lang="it-IT" dirty="0"/>
              <a:t> theta </a:t>
            </a:r>
            <a:r>
              <a:rPr lang="it-IT" dirty="0" err="1"/>
              <a:t>as</a:t>
            </a:r>
            <a:r>
              <a:rPr lang="it-IT" dirty="0"/>
              <a:t> </a:t>
            </a:r>
            <a:r>
              <a:rPr lang="it-IT" dirty="0" err="1"/>
              <a:t>expected</a:t>
            </a:r>
            <a:r>
              <a:rPr lang="it-IT" dirty="0"/>
              <a:t>. </a:t>
            </a:r>
            <a:r>
              <a:rPr lang="it-IT" dirty="0" err="1"/>
              <a:t>Also</a:t>
            </a:r>
            <a:r>
              <a:rPr lang="it-IT" dirty="0"/>
              <a:t> with large B (10) </a:t>
            </a:r>
            <a:r>
              <a:rPr lang="it-IT" dirty="0" err="1"/>
              <a:t>we</a:t>
            </a:r>
            <a:r>
              <a:rPr lang="it-IT" dirty="0"/>
              <a:t> </a:t>
            </a:r>
            <a:r>
              <a:rPr lang="it-IT" dirty="0" err="1"/>
              <a:t>have</a:t>
            </a:r>
            <a:r>
              <a:rPr lang="it-IT" dirty="0"/>
              <a:t> </a:t>
            </a:r>
            <a:r>
              <a:rPr lang="it-IT" dirty="0" err="1"/>
              <a:t>error</a:t>
            </a:r>
            <a:r>
              <a:rPr lang="it-IT" dirty="0"/>
              <a:t> (more in y) (capire il perché)</a:t>
            </a:r>
          </a:p>
        </p:txBody>
      </p:sp>
      <p:sp>
        <p:nvSpPr>
          <p:cNvPr id="4" name="Segnaposto numero diapositiva 3">
            <a:extLst>
              <a:ext uri="{FF2B5EF4-FFF2-40B4-BE49-F238E27FC236}">
                <a16:creationId xmlns:a16="http://schemas.microsoft.com/office/drawing/2014/main" id="{6DBCD7EA-3E48-8358-748C-AA3EB88C7449}"/>
              </a:ext>
            </a:extLst>
          </p:cNvPr>
          <p:cNvSpPr>
            <a:spLocks noGrp="1"/>
          </p:cNvSpPr>
          <p:nvPr>
            <p:ph type="sldNum" sz="quarter" idx="5"/>
          </p:nvPr>
        </p:nvSpPr>
        <p:spPr/>
        <p:txBody>
          <a:bodyPr/>
          <a:lstStyle/>
          <a:p>
            <a:fld id="{DF2DBD17-AA56-4B3E-BE8E-B8743FCB105A}" type="slidenum">
              <a:rPr lang="it-IT" smtClean="0"/>
              <a:pPr/>
              <a:t>35</a:t>
            </a:fld>
            <a:endParaRPr lang="it-IT"/>
          </a:p>
        </p:txBody>
      </p:sp>
    </p:spTree>
    <p:extLst>
      <p:ext uri="{BB962C8B-B14F-4D97-AF65-F5344CB8AC3E}">
        <p14:creationId xmlns:p14="http://schemas.microsoft.com/office/powerpoint/2010/main" val="3089173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Since we are dealing with second-order dynamics (acceleration), we need to use an integrator. This introduces some requirements on the trajectory. </a:t>
            </a:r>
          </a:p>
          <a:p>
            <a:r>
              <a:rPr lang="en-US" dirty="0"/>
              <a:t>It is possible to compute the square corner if we place a check on ω (since its value depends on two components that have v as the denominator). Otherwise, it will explode to infinity.</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37</a:t>
            </a:fld>
            <a:endParaRPr lang="it-IT"/>
          </a:p>
        </p:txBody>
      </p:sp>
    </p:spTree>
    <p:extLst>
      <p:ext uri="{BB962C8B-B14F-4D97-AF65-F5344CB8AC3E}">
        <p14:creationId xmlns:p14="http://schemas.microsoft.com/office/powerpoint/2010/main" val="3270874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DF2DBD17-AA56-4B3E-BE8E-B8743FCB105A}" type="slidenum">
              <a:rPr lang="it-IT" smtClean="0"/>
              <a:pPr/>
              <a:t>12</a:t>
            </a:fld>
            <a:endParaRPr lang="it-IT"/>
          </a:p>
        </p:txBody>
      </p:sp>
    </p:spTree>
    <p:extLst>
      <p:ext uri="{BB962C8B-B14F-4D97-AF65-F5344CB8AC3E}">
        <p14:creationId xmlns:p14="http://schemas.microsoft.com/office/powerpoint/2010/main" val="1693802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second-order dynamics have some issues with overtaking, as it is not very smooth. There is also a problem with square corners.</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40</a:t>
            </a:fld>
            <a:endParaRPr lang="it-IT"/>
          </a:p>
        </p:txBody>
      </p:sp>
    </p:spTree>
    <p:extLst>
      <p:ext uri="{BB962C8B-B14F-4D97-AF65-F5344CB8AC3E}">
        <p14:creationId xmlns:p14="http://schemas.microsoft.com/office/powerpoint/2010/main" val="668474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41</a:t>
            </a:fld>
            <a:endParaRPr lang="it-IT"/>
          </a:p>
        </p:txBody>
      </p:sp>
    </p:spTree>
    <p:extLst>
      <p:ext uri="{BB962C8B-B14F-4D97-AF65-F5344CB8AC3E}">
        <p14:creationId xmlns:p14="http://schemas.microsoft.com/office/powerpoint/2010/main" val="526326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We use the first (Cartesian) regulation and the pose without the singularity. Additionally, we implemented the first type of pose regulation, but since our circuit does not have singularities, we chose not to present it</a:t>
            </a:r>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42</a:t>
            </a:fld>
            <a:endParaRPr lang="it-IT"/>
          </a:p>
        </p:txBody>
      </p:sp>
    </p:spTree>
    <p:extLst>
      <p:ext uri="{BB962C8B-B14F-4D97-AF65-F5344CB8AC3E}">
        <p14:creationId xmlns:p14="http://schemas.microsoft.com/office/powerpoint/2010/main" val="526326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43</a:t>
            </a:fld>
            <a:endParaRPr lang="it-IT"/>
          </a:p>
        </p:txBody>
      </p:sp>
    </p:spTree>
    <p:extLst>
      <p:ext uri="{BB962C8B-B14F-4D97-AF65-F5344CB8AC3E}">
        <p14:creationId xmlns:p14="http://schemas.microsoft.com/office/powerpoint/2010/main" val="645140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F2DBD17-AA56-4B3E-BE8E-B8743FCB105A}" type="slidenum">
              <a:rPr lang="it-IT" smtClean="0"/>
              <a:pPr/>
              <a:t>44</a:t>
            </a:fld>
            <a:endParaRPr lang="it-IT"/>
          </a:p>
        </p:txBody>
      </p:sp>
    </p:spTree>
    <p:extLst>
      <p:ext uri="{BB962C8B-B14F-4D97-AF65-F5344CB8AC3E}">
        <p14:creationId xmlns:p14="http://schemas.microsoft.com/office/powerpoint/2010/main" val="67822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B6B8C-BA4E-F399-68A3-F2923F598B0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AF7FB9A-2AEE-2F22-EA24-4ED56D40BD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73DB205-0C24-177E-A38C-FFD0381DA2F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AB6A295-737F-00B8-A7CC-A1EE3A4D1A0F}"/>
              </a:ext>
            </a:extLst>
          </p:cNvPr>
          <p:cNvSpPr>
            <a:spLocks noGrp="1"/>
          </p:cNvSpPr>
          <p:nvPr>
            <p:ph type="sldNum" sz="quarter" idx="5"/>
          </p:nvPr>
        </p:nvSpPr>
        <p:spPr/>
        <p:txBody>
          <a:bodyPr/>
          <a:lstStyle/>
          <a:p>
            <a:fld id="{DF2DBD17-AA56-4B3E-BE8E-B8743FCB105A}" type="slidenum">
              <a:rPr lang="it-IT" smtClean="0"/>
              <a:pPr/>
              <a:t>45</a:t>
            </a:fld>
            <a:endParaRPr lang="it-IT"/>
          </a:p>
        </p:txBody>
      </p:sp>
    </p:spTree>
    <p:extLst>
      <p:ext uri="{BB962C8B-B14F-4D97-AF65-F5344CB8AC3E}">
        <p14:creationId xmlns:p14="http://schemas.microsoft.com/office/powerpoint/2010/main" val="2841498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0491F-EEBB-B8B8-096C-10B804FC157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83B37B9-16DD-A832-C0E7-7A6DC09CA52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375CAF1-2C6C-49F7-ABB1-E15AF8481BC9}"/>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DB357C56-F374-5C9A-515D-4A88AE234E9F}"/>
              </a:ext>
            </a:extLst>
          </p:cNvPr>
          <p:cNvSpPr>
            <a:spLocks noGrp="1"/>
          </p:cNvSpPr>
          <p:nvPr>
            <p:ph type="sldNum" sz="quarter" idx="5"/>
          </p:nvPr>
        </p:nvSpPr>
        <p:spPr/>
        <p:txBody>
          <a:bodyPr/>
          <a:lstStyle/>
          <a:p>
            <a:fld id="{DF2DBD17-AA56-4B3E-BE8E-B8743FCB105A}" type="slidenum">
              <a:rPr lang="it-IT" smtClean="0"/>
              <a:pPr/>
              <a:t>46</a:t>
            </a:fld>
            <a:endParaRPr lang="it-IT"/>
          </a:p>
        </p:txBody>
      </p:sp>
    </p:spTree>
    <p:extLst>
      <p:ext uri="{BB962C8B-B14F-4D97-AF65-F5344CB8AC3E}">
        <p14:creationId xmlns:p14="http://schemas.microsoft.com/office/powerpoint/2010/main" val="1730494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AE557-3912-A5C9-866E-88B504AD7D1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83C61A5-C738-3D61-895F-CFA7FBEF98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EBE47CA-90DA-08DA-5849-486439C48FD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795183-711B-4549-632B-9AF848CF20DB}"/>
              </a:ext>
            </a:extLst>
          </p:cNvPr>
          <p:cNvSpPr>
            <a:spLocks noGrp="1"/>
          </p:cNvSpPr>
          <p:nvPr>
            <p:ph type="sldNum" sz="quarter" idx="5"/>
          </p:nvPr>
        </p:nvSpPr>
        <p:spPr/>
        <p:txBody>
          <a:bodyPr/>
          <a:lstStyle/>
          <a:p>
            <a:fld id="{DF2DBD17-AA56-4B3E-BE8E-B8743FCB105A}" type="slidenum">
              <a:rPr lang="it-IT" smtClean="0"/>
              <a:pPr/>
              <a:t>47</a:t>
            </a:fld>
            <a:endParaRPr lang="it-IT"/>
          </a:p>
        </p:txBody>
      </p:sp>
    </p:spTree>
    <p:extLst>
      <p:ext uri="{BB962C8B-B14F-4D97-AF65-F5344CB8AC3E}">
        <p14:creationId xmlns:p14="http://schemas.microsoft.com/office/powerpoint/2010/main" val="1685759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C8629-95DE-0944-EC1A-B7BF886C36A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DD6B1B6-B454-79A6-2B34-418B584E353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63A8E62-DBD7-E41C-60FE-ED3B7BEE25F6}"/>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50F86BD1-9B0E-EB6F-39F9-7FA992A3AFD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2DBD17-AA56-4B3E-BE8E-B8743FCB105A}"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9511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4DF62-5050-471C-A6AD-769830BDB14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DB21531-B9D8-8EFE-C977-3543F1103F4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D1132F0-714D-0549-3196-C73C300A83FA}"/>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29BC4788-8452-4B06-962E-47F62E8EBCF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2DBD17-AA56-4B3E-BE8E-B8743FCB105A}"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65503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K1=k3 TI , k2 TV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linear controller so based on </a:t>
            </a:r>
            <a:r>
              <a:rPr lang="it-IT" dirty="0" err="1"/>
              <a:t>Eigs</a:t>
            </a:r>
            <a:r>
              <a:rPr lang="it-IT" dirty="0"/>
              <a:t> </a:t>
            </a:r>
            <a:r>
              <a:rPr lang="it-IT" dirty="0" err="1"/>
              <a:t>allocation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not guarantee </a:t>
            </a:r>
            <a:r>
              <a:rPr lang="en-US" dirty="0" err="1"/>
              <a:t>asymp</a:t>
            </a:r>
            <a:r>
              <a:rPr lang="en-US" dirty="0"/>
              <a:t> convergence cause K2 (system) TV, but we do have convergence property cause we are doing rectilinear and semicircular motions so someway we are covered by good convergence properties</a:t>
            </a:r>
          </a:p>
          <a:p>
            <a:endParaRPr lang="it-IT" sz="1200" dirty="0">
              <a:cs typeface="Arial"/>
            </a:endParaRPr>
          </a:p>
          <a:p>
            <a:r>
              <a:rPr lang="it-IT" sz="1200" dirty="0" err="1">
                <a:cs typeface="Arial"/>
              </a:rPr>
              <a:t>Say</a:t>
            </a:r>
            <a:r>
              <a:rPr lang="it-IT" sz="1200" dirty="0">
                <a:cs typeface="Arial"/>
              </a:rPr>
              <a:t> </a:t>
            </a:r>
            <a:r>
              <a:rPr lang="it-IT" sz="1200" dirty="0" err="1">
                <a:cs typeface="Arial"/>
              </a:rPr>
              <a:t>something</a:t>
            </a:r>
            <a:r>
              <a:rPr lang="it-IT" sz="1200" dirty="0">
                <a:cs typeface="Arial"/>
              </a:rPr>
              <a:t> </a:t>
            </a:r>
            <a:r>
              <a:rPr lang="it-IT" sz="1200" dirty="0" err="1">
                <a:cs typeface="Arial"/>
              </a:rPr>
              <a:t>about</a:t>
            </a:r>
            <a:r>
              <a:rPr lang="it-IT" sz="1200" dirty="0">
                <a:cs typeface="Arial"/>
              </a:rPr>
              <a:t> </a:t>
            </a:r>
            <a:r>
              <a:rPr lang="it-IT" sz="1200" dirty="0" err="1">
                <a:cs typeface="Arial"/>
              </a:rPr>
              <a:t>eigenvalues</a:t>
            </a:r>
            <a:r>
              <a:rPr lang="it-IT" sz="1200" dirty="0">
                <a:cs typeface="Arial"/>
              </a:rPr>
              <a:t>, thanks to </a:t>
            </a:r>
            <a:r>
              <a:rPr lang="it-IT" sz="1200" dirty="0" err="1">
                <a:cs typeface="Arial"/>
              </a:rPr>
              <a:t>this</a:t>
            </a:r>
            <a:r>
              <a:rPr lang="it-IT" sz="1200" dirty="0">
                <a:cs typeface="Arial"/>
              </a:rPr>
              <a:t> </a:t>
            </a:r>
            <a:r>
              <a:rPr lang="it-IT" sz="1200" dirty="0" err="1">
                <a:cs typeface="Arial"/>
              </a:rPr>
              <a:t>ki</a:t>
            </a:r>
            <a:r>
              <a:rPr lang="it-IT" sz="1200" dirty="0">
                <a:cs typeface="Arial"/>
              </a:rPr>
              <a:t> </a:t>
            </a:r>
            <a:r>
              <a:rPr lang="it-IT" sz="1200" dirty="0" err="1">
                <a:cs typeface="Arial"/>
              </a:rPr>
              <a:t>we</a:t>
            </a:r>
            <a:r>
              <a:rPr lang="it-IT" sz="1200" dirty="0">
                <a:cs typeface="Arial"/>
              </a:rPr>
              <a:t> know the </a:t>
            </a:r>
            <a:r>
              <a:rPr lang="it-IT" sz="1200" dirty="0" err="1">
                <a:cs typeface="Arial"/>
              </a:rPr>
              <a:t>eigs</a:t>
            </a:r>
            <a:r>
              <a:rPr lang="it-IT" sz="1200" dirty="0">
                <a:cs typeface="Arial"/>
              </a:rPr>
              <a:t> are on the LHS</a:t>
            </a:r>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13</a:t>
            </a:fld>
            <a:endParaRPr lang="it-IT"/>
          </a:p>
        </p:txBody>
      </p:sp>
    </p:spTree>
    <p:extLst>
      <p:ext uri="{BB962C8B-B14F-4D97-AF65-F5344CB8AC3E}">
        <p14:creationId xmlns:p14="http://schemas.microsoft.com/office/powerpoint/2010/main" val="179438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AEBBB-AE06-0F18-479C-A262A4CA209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FDFD25E-6C49-C75B-D04B-115F8224442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BC62E33-0F24-3731-9B77-F84C57D8E894}"/>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24B2355-7D7E-D0DC-DE91-A72D015943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2DBD17-AA56-4B3E-BE8E-B8743FCB105A}"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3778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B6B8C-BA4E-F399-68A3-F2923F598B0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AF7FB9A-2AEE-2F22-EA24-4ED56D40BD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73DB205-0C24-177E-A38C-FFD0381DA2F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AB6A295-737F-00B8-A7CC-A1EE3A4D1A0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2DBD17-AA56-4B3E-BE8E-B8743FCB105A}"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14987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78148-7777-E270-1443-CD94B7C63E0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7912C9F-0654-4512-26F7-8757D7E58A3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B673244-EA43-0948-225E-97E0B1C38BFB}"/>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AB91FF7-F009-68E6-C330-38FFF187122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2DBD17-AA56-4B3E-BE8E-B8743FCB105A}"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58300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0D04D-5530-2653-562D-F5FD2ACA057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FCFCB2C-FBDC-4B6F-65D7-251E55BDBAF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BD272B3-436D-2A2B-0A97-6BFB69434926}"/>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58CEA80D-260D-8ABE-8C04-7FA2A5B5941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2DBD17-AA56-4B3E-BE8E-B8743FCB105A}"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176659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the best </a:t>
            </a:r>
            <a:r>
              <a:rPr lang="it-IT" sz="1200" dirty="0" err="1"/>
              <a:t>among</a:t>
            </a:r>
            <a:r>
              <a:rPr lang="it-IT" sz="1200" dirty="0"/>
              <a:t> </a:t>
            </a:r>
            <a:r>
              <a:rPr lang="it-IT" sz="1200" dirty="0" err="1"/>
              <a:t>all</a:t>
            </a:r>
            <a:r>
              <a:rPr lang="it-IT" sz="1200" dirty="0"/>
              <a:t> the 4 controllers, </a:t>
            </a:r>
            <a:r>
              <a:rPr lang="it-IT" sz="1200" dirty="0" err="1"/>
              <a:t>less</a:t>
            </a:r>
            <a:r>
              <a:rPr lang="it-IT" sz="1200" dirty="0"/>
              <a:t> </a:t>
            </a:r>
            <a:r>
              <a:rPr lang="it-IT" sz="1200" dirty="0" err="1"/>
              <a:t>trajectory</a:t>
            </a:r>
            <a:r>
              <a:rPr lang="it-IT" sz="1200" dirty="0"/>
              <a:t> </a:t>
            </a:r>
            <a:r>
              <a:rPr lang="it-IT" sz="1200" dirty="0" err="1"/>
              <a:t>restrictions</a:t>
            </a:r>
            <a:r>
              <a:rPr lang="it-IT" sz="1200" dirty="0"/>
              <a:t> </a:t>
            </a:r>
            <a:r>
              <a:rPr lang="it-IT" dirty="0"/>
              <a:t>, easy design , no </a:t>
            </a:r>
            <a:r>
              <a:rPr lang="it-IT" dirty="0" err="1"/>
              <a:t>particular</a:t>
            </a:r>
            <a:r>
              <a:rPr lang="it-IT" dirty="0"/>
              <a:t> </a:t>
            </a:r>
            <a:r>
              <a:rPr lang="it-IT" dirty="0" err="1"/>
              <a:t>singularities</a:t>
            </a:r>
            <a:r>
              <a:rPr lang="it-IT" dirty="0"/>
              <a:t> (</a:t>
            </a:r>
            <a:r>
              <a:rPr lang="it-IT" dirty="0" err="1"/>
              <a:t>only</a:t>
            </a:r>
            <a:r>
              <a:rPr lang="it-IT" dirty="0"/>
              <a:t> b!=0)</a:t>
            </a:r>
            <a:endParaRPr lang="it-IT" sz="1200" dirty="0"/>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58</a:t>
            </a:fld>
            <a:endParaRPr lang="it-IT"/>
          </a:p>
        </p:txBody>
      </p:sp>
    </p:spTree>
    <p:extLst>
      <p:ext uri="{BB962C8B-B14F-4D97-AF65-F5344CB8AC3E}">
        <p14:creationId xmlns:p14="http://schemas.microsoft.com/office/powerpoint/2010/main" val="2840586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Gains </a:t>
            </a:r>
            <a:r>
              <a:rPr lang="it-IT" dirty="0" err="1"/>
              <a:t>decoupled</a:t>
            </a:r>
            <a:r>
              <a:rPr lang="it-IT" dirty="0"/>
              <a:t> </a:t>
            </a:r>
            <a:r>
              <a:rPr lang="it-IT" dirty="0">
                <a:sym typeface="Wingdings" panose="05000000000000000000" pitchFamily="2" charset="2"/>
              </a:rPr>
              <a:t> </a:t>
            </a:r>
            <a:r>
              <a:rPr lang="it-IT" dirty="0" err="1">
                <a:sym typeface="Wingdings" panose="05000000000000000000" pitchFamily="2" charset="2"/>
              </a:rPr>
              <a:t>meaning</a:t>
            </a:r>
            <a:r>
              <a:rPr lang="it-IT" dirty="0">
                <a:sym typeface="Wingdings" panose="05000000000000000000" pitchFamily="2" charset="2"/>
              </a:rPr>
              <a:t> </a:t>
            </a:r>
            <a:r>
              <a:rPr lang="it-IT" dirty="0" err="1">
                <a:sym typeface="Wingdings" panose="05000000000000000000" pitchFamily="2" charset="2"/>
              </a:rPr>
              <a:t>that</a:t>
            </a:r>
            <a:r>
              <a:rPr lang="it-IT" dirty="0">
                <a:sym typeface="Wingdings" panose="05000000000000000000" pitchFamily="2" charset="2"/>
              </a:rPr>
              <a:t> </a:t>
            </a:r>
            <a:r>
              <a:rPr lang="it-IT" dirty="0" err="1">
                <a:sym typeface="Wingdings" panose="05000000000000000000" pitchFamily="2" charset="2"/>
              </a:rPr>
              <a:t>kv</a:t>
            </a:r>
            <a:r>
              <a:rPr lang="it-IT" dirty="0">
                <a:sym typeface="Wingdings" panose="05000000000000000000" pitchFamily="2" charset="2"/>
              </a:rPr>
              <a:t> </a:t>
            </a:r>
            <a:r>
              <a:rPr lang="it-IT" dirty="0" err="1">
                <a:sym typeface="Wingdings" panose="05000000000000000000" pitchFamily="2" charset="2"/>
              </a:rPr>
              <a:t>is</a:t>
            </a:r>
            <a:r>
              <a:rPr lang="it-IT" dirty="0">
                <a:sym typeface="Wingdings" panose="05000000000000000000" pitchFamily="2" charset="2"/>
              </a:rPr>
              <a:t> </a:t>
            </a:r>
            <a:r>
              <a:rPr lang="it-IT" dirty="0" err="1">
                <a:sym typeface="Wingdings" panose="05000000000000000000" pitchFamily="2" charset="2"/>
              </a:rPr>
              <a:t>related</a:t>
            </a:r>
            <a:r>
              <a:rPr lang="it-IT" dirty="0">
                <a:sym typeface="Wingdings" panose="05000000000000000000" pitchFamily="2" charset="2"/>
              </a:rPr>
              <a:t> to </a:t>
            </a:r>
            <a:r>
              <a:rPr lang="it-IT" dirty="0" err="1">
                <a:sym typeface="Wingdings" panose="05000000000000000000" pitchFamily="2" charset="2"/>
              </a:rPr>
              <a:t>eptn</a:t>
            </a:r>
            <a:r>
              <a:rPr lang="it-IT" dirty="0">
                <a:sym typeface="Wingdings" panose="05000000000000000000" pitchFamily="2" charset="2"/>
              </a:rPr>
              <a:t> and control </a:t>
            </a:r>
            <a:r>
              <a:rPr lang="it-IT" dirty="0" err="1">
                <a:sym typeface="Wingdings" panose="05000000000000000000" pitchFamily="2" charset="2"/>
              </a:rPr>
              <a:t>only</a:t>
            </a:r>
            <a:r>
              <a:rPr lang="it-IT" dirty="0">
                <a:sym typeface="Wingdings" panose="05000000000000000000" pitchFamily="2" charset="2"/>
              </a:rPr>
              <a:t> v , </a:t>
            </a:r>
            <a:r>
              <a:rPr lang="it-IT" dirty="0" err="1">
                <a:sym typeface="Wingdings" panose="05000000000000000000" pitchFamily="2" charset="2"/>
              </a:rPr>
              <a:t>kw</a:t>
            </a:r>
            <a:r>
              <a:rPr lang="it-IT" dirty="0">
                <a:sym typeface="Wingdings" panose="05000000000000000000" pitchFamily="2" charset="2"/>
              </a:rPr>
              <a:t> </a:t>
            </a:r>
            <a:r>
              <a:rPr lang="it-IT" dirty="0" err="1">
                <a:sym typeface="Wingdings" panose="05000000000000000000" pitchFamily="2" charset="2"/>
              </a:rPr>
              <a:t>related</a:t>
            </a:r>
            <a:r>
              <a:rPr lang="it-IT" dirty="0">
                <a:sym typeface="Wingdings" panose="05000000000000000000" pitchFamily="2" charset="2"/>
              </a:rPr>
              <a:t> to gamma and control </a:t>
            </a:r>
            <a:r>
              <a:rPr lang="it-IT" dirty="0" err="1">
                <a:sym typeface="Wingdings" panose="05000000000000000000" pitchFamily="2" charset="2"/>
              </a:rPr>
              <a:t>only</a:t>
            </a:r>
            <a:r>
              <a:rPr lang="it-IT" dirty="0">
                <a:sym typeface="Wingdings" panose="05000000000000000000" pitchFamily="2" charset="2"/>
              </a:rPr>
              <a:t> w, </a:t>
            </a:r>
            <a:r>
              <a:rPr lang="it-IT" dirty="0" err="1">
                <a:sym typeface="Wingdings" panose="05000000000000000000" pitchFamily="2" charset="2"/>
              </a:rPr>
              <a:t>instead</a:t>
            </a:r>
            <a:r>
              <a:rPr lang="it-IT" dirty="0">
                <a:sym typeface="Wingdings" panose="05000000000000000000" pitchFamily="2" charset="2"/>
              </a:rPr>
              <a:t> </a:t>
            </a:r>
            <a:r>
              <a:rPr lang="it-IT" dirty="0" err="1">
                <a:sym typeface="Wingdings" panose="05000000000000000000" pitchFamily="2" charset="2"/>
              </a:rPr>
              <a:t>qith</a:t>
            </a:r>
            <a:r>
              <a:rPr lang="it-IT" dirty="0">
                <a:sym typeface="Wingdings" panose="05000000000000000000" pitchFamily="2" charset="2"/>
              </a:rPr>
              <a:t> posture </a:t>
            </a:r>
            <a:r>
              <a:rPr lang="it-IT" dirty="0" err="1">
                <a:sym typeface="Wingdings" panose="05000000000000000000" pitchFamily="2" charset="2"/>
              </a:rPr>
              <a:t>regulation</a:t>
            </a:r>
            <a:r>
              <a:rPr lang="it-IT" dirty="0">
                <a:sym typeface="Wingdings" panose="05000000000000000000" pitchFamily="2" charset="2"/>
              </a:rPr>
              <a:t> </a:t>
            </a:r>
            <a:r>
              <a:rPr lang="it-IT" dirty="0" err="1">
                <a:sym typeface="Wingdings" panose="05000000000000000000" pitchFamily="2" charset="2"/>
              </a:rPr>
              <a:t>is</a:t>
            </a:r>
            <a:r>
              <a:rPr lang="it-IT" dirty="0">
                <a:sym typeface="Wingdings" panose="05000000000000000000" pitchFamily="2" charset="2"/>
              </a:rPr>
              <a:t> </a:t>
            </a:r>
            <a:r>
              <a:rPr lang="it-IT" dirty="0" err="1">
                <a:sym typeface="Wingdings" panose="05000000000000000000" pitchFamily="2" charset="2"/>
              </a:rPr>
              <a:t>not</a:t>
            </a:r>
            <a:r>
              <a:rPr lang="it-IT" dirty="0">
                <a:sym typeface="Wingdings" panose="05000000000000000000" pitchFamily="2" charset="2"/>
              </a:rPr>
              <a:t> so easy</a:t>
            </a:r>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59</a:t>
            </a:fld>
            <a:endParaRPr lang="it-IT"/>
          </a:p>
        </p:txBody>
      </p:sp>
    </p:spTree>
    <p:extLst>
      <p:ext uri="{BB962C8B-B14F-4D97-AF65-F5344CB8AC3E}">
        <p14:creationId xmlns:p14="http://schemas.microsoft.com/office/powerpoint/2010/main" val="533193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15</a:t>
            </a:fld>
            <a:endParaRPr lang="it-IT"/>
          </a:p>
        </p:txBody>
      </p:sp>
    </p:spTree>
    <p:extLst>
      <p:ext uri="{BB962C8B-B14F-4D97-AF65-F5344CB8AC3E}">
        <p14:creationId xmlns:p14="http://schemas.microsoft.com/office/powerpoint/2010/main" val="2630155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cs typeface="Arial"/>
              </a:rPr>
              <a:t>differential</a:t>
            </a:r>
            <a:r>
              <a:rPr lang="it-IT" dirty="0">
                <a:cs typeface="Arial"/>
              </a:rPr>
              <a:t> </a:t>
            </a:r>
            <a:r>
              <a:rPr lang="it-IT" dirty="0" err="1">
                <a:cs typeface="Arial"/>
              </a:rPr>
              <a:t>flatness</a:t>
            </a:r>
            <a:r>
              <a:rPr lang="it-IT" dirty="0">
                <a:cs typeface="Arial"/>
              </a:rPr>
              <a:t> </a:t>
            </a:r>
            <a:r>
              <a:rPr lang="it-IT" dirty="0" err="1">
                <a:cs typeface="Arial"/>
              </a:rPr>
              <a:t>block</a:t>
            </a:r>
            <a:r>
              <a:rPr lang="it-IT" dirty="0">
                <a:cs typeface="Arial"/>
              </a:rPr>
              <a:t> </a:t>
            </a:r>
            <a:r>
              <a:rPr lang="it-IT" dirty="0" err="1">
                <a:cs typeface="Arial"/>
              </a:rPr>
              <a:t>should</a:t>
            </a:r>
            <a:r>
              <a:rPr lang="it-IT" dirty="0">
                <a:cs typeface="Arial"/>
              </a:rPr>
              <a:t> </a:t>
            </a:r>
            <a:r>
              <a:rPr lang="it-IT" dirty="0" err="1">
                <a:cs typeface="Arial"/>
              </a:rPr>
              <a:t>not</a:t>
            </a:r>
            <a:r>
              <a:rPr lang="it-IT" dirty="0">
                <a:cs typeface="Arial"/>
              </a:rPr>
              <a:t> be </a:t>
            </a:r>
            <a:r>
              <a:rPr lang="it-IT" dirty="0" err="1">
                <a:cs typeface="Arial"/>
              </a:rPr>
              <a:t>able</a:t>
            </a:r>
            <a:r>
              <a:rPr lang="it-IT" dirty="0">
                <a:cs typeface="Arial"/>
              </a:rPr>
              <a:t> to compute the input </a:t>
            </a:r>
            <a:r>
              <a:rPr lang="it-IT" dirty="0" err="1">
                <a:cs typeface="Arial"/>
              </a:rPr>
              <a:t>velocities</a:t>
            </a:r>
            <a:r>
              <a:rPr lang="it-IT" dirty="0">
                <a:cs typeface="Arial"/>
              </a:rPr>
              <a:t> </a:t>
            </a:r>
            <a:r>
              <a:rPr lang="it-IT" dirty="0" err="1">
                <a:cs typeface="Arial"/>
              </a:rPr>
              <a:t>when</a:t>
            </a:r>
            <a:r>
              <a:rPr lang="it-IT" dirty="0">
                <a:cs typeface="Arial"/>
              </a:rPr>
              <a:t> </a:t>
            </a:r>
            <a:r>
              <a:rPr lang="it-IT" dirty="0" err="1">
                <a:cs typeface="Arial"/>
              </a:rPr>
              <a:t>reaching</a:t>
            </a:r>
            <a:r>
              <a:rPr lang="it-IT" dirty="0">
                <a:cs typeface="Arial"/>
              </a:rPr>
              <a:t> a non </a:t>
            </a:r>
            <a:r>
              <a:rPr lang="it-IT" dirty="0" err="1">
                <a:cs typeface="Arial"/>
              </a:rPr>
              <a:t>differentiable</a:t>
            </a:r>
            <a:r>
              <a:rPr lang="it-IT" dirty="0">
                <a:cs typeface="Arial"/>
              </a:rPr>
              <a:t> part of the </a:t>
            </a:r>
            <a:r>
              <a:rPr lang="it-IT" dirty="0" err="1">
                <a:cs typeface="Arial"/>
              </a:rPr>
              <a:t>trajectory</a:t>
            </a:r>
            <a:r>
              <a:rPr lang="it-IT" dirty="0">
                <a:cs typeface="Arial"/>
              </a:rPr>
              <a:t>. </a:t>
            </a:r>
            <a:r>
              <a:rPr lang="it-IT" dirty="0" err="1">
                <a:cs typeface="Arial"/>
              </a:rPr>
              <a:t>Indeed</a:t>
            </a:r>
            <a:r>
              <a:rPr lang="it-IT" dirty="0">
                <a:cs typeface="Arial"/>
              </a:rPr>
              <a:t>, </a:t>
            </a:r>
            <a:r>
              <a:rPr lang="it-IT" dirty="0" err="1">
                <a:cs typeface="Arial"/>
              </a:rPr>
              <a:t>impulses</a:t>
            </a:r>
            <a:r>
              <a:rPr lang="it-IT" dirty="0">
                <a:cs typeface="Arial"/>
              </a:rPr>
              <a:t> in </a:t>
            </a:r>
            <a:r>
              <a:rPr lang="it-IT" dirty="0" err="1">
                <a:cs typeface="Arial"/>
              </a:rPr>
              <a:t>both</a:t>
            </a:r>
            <a:r>
              <a:rPr lang="it-IT" dirty="0">
                <a:cs typeface="Arial"/>
              </a:rPr>
              <a:t> </a:t>
            </a:r>
            <a:r>
              <a:rPr lang="it-IT" dirty="0" err="1">
                <a:cs typeface="Arial"/>
              </a:rPr>
              <a:t>velocities</a:t>
            </a:r>
            <a:r>
              <a:rPr lang="it-IT" dirty="0">
                <a:cs typeface="Arial"/>
              </a:rPr>
              <a:t> </a:t>
            </a:r>
            <a:r>
              <a:rPr lang="it-IT" dirty="0" err="1">
                <a:cs typeface="Arial"/>
              </a:rPr>
              <a:t>arises</a:t>
            </a:r>
            <a:r>
              <a:rPr lang="it-IT" dirty="0">
                <a:cs typeface="Arial"/>
              </a:rPr>
              <a:t>, with </a:t>
            </a:r>
            <a:r>
              <a:rPr lang="it-IT" dirty="0" err="1">
                <a:cs typeface="Arial"/>
              </a:rPr>
              <a:t>stronger</a:t>
            </a:r>
            <a:r>
              <a:rPr lang="it-IT" dirty="0">
                <a:cs typeface="Arial"/>
              </a:rPr>
              <a:t> </a:t>
            </a:r>
            <a:r>
              <a:rPr lang="it-IT" dirty="0" err="1">
                <a:cs typeface="Arial"/>
              </a:rPr>
              <a:t>effect</a:t>
            </a:r>
            <a:r>
              <a:rPr lang="it-IT" dirty="0">
                <a:cs typeface="Arial"/>
              </a:rPr>
              <a:t> in omega, (</a:t>
            </a:r>
            <a:r>
              <a:rPr lang="it-IT" dirty="0" err="1">
                <a:cs typeface="Arial"/>
              </a:rPr>
              <a:t>its</a:t>
            </a:r>
            <a:r>
              <a:rPr lang="it-IT" dirty="0">
                <a:cs typeface="Arial"/>
              </a:rPr>
              <a:t> </a:t>
            </a:r>
            <a:r>
              <a:rPr lang="it-IT" dirty="0" err="1">
                <a:cs typeface="Arial"/>
              </a:rPr>
              <a:t>computation</a:t>
            </a:r>
            <a:r>
              <a:rPr lang="it-IT" dirty="0">
                <a:cs typeface="Arial"/>
              </a:rPr>
              <a:t> </a:t>
            </a:r>
            <a:r>
              <a:rPr lang="it-IT" dirty="0" err="1">
                <a:cs typeface="Arial"/>
              </a:rPr>
              <a:t>is</a:t>
            </a:r>
            <a:r>
              <a:rPr lang="it-IT" dirty="0">
                <a:cs typeface="Arial"/>
              </a:rPr>
              <a:t> </a:t>
            </a:r>
            <a:r>
              <a:rPr lang="it-IT" dirty="0" err="1">
                <a:cs typeface="Arial"/>
              </a:rPr>
              <a:t>based</a:t>
            </a:r>
            <a:r>
              <a:rPr lang="it-IT" dirty="0">
                <a:cs typeface="Arial"/>
              </a:rPr>
              <a:t> on the second </a:t>
            </a:r>
            <a:r>
              <a:rPr lang="it-IT" dirty="0" err="1">
                <a:cs typeface="Arial"/>
              </a:rPr>
              <a:t>order</a:t>
            </a:r>
            <a:r>
              <a:rPr lang="it-IT" dirty="0">
                <a:cs typeface="Arial"/>
              </a:rPr>
              <a:t> derivative).</a:t>
            </a:r>
          </a:p>
          <a:p>
            <a:r>
              <a:rPr lang="it-IT" dirty="0" err="1">
                <a:cs typeface="Arial"/>
              </a:rPr>
              <a:t>Nonetheless</a:t>
            </a:r>
            <a:r>
              <a:rPr lang="it-IT" dirty="0">
                <a:cs typeface="Arial"/>
              </a:rPr>
              <a:t>, thanks to </a:t>
            </a:r>
            <a:r>
              <a:rPr lang="it-IT" dirty="0" err="1">
                <a:cs typeface="Arial"/>
              </a:rPr>
              <a:t>saturator</a:t>
            </a:r>
            <a:r>
              <a:rPr lang="it-IT" dirty="0">
                <a:cs typeface="Arial"/>
              </a:rPr>
              <a:t> </a:t>
            </a:r>
            <a:r>
              <a:rPr lang="it-IT" dirty="0" err="1">
                <a:cs typeface="Arial"/>
              </a:rPr>
              <a:t>blocks</a:t>
            </a:r>
            <a:r>
              <a:rPr lang="it-IT" dirty="0">
                <a:cs typeface="Arial"/>
              </a:rPr>
              <a:t> on omega and gains </a:t>
            </a:r>
            <a:r>
              <a:rPr lang="it-IT" dirty="0" err="1">
                <a:cs typeface="Arial"/>
              </a:rPr>
              <a:t>we</a:t>
            </a:r>
            <a:r>
              <a:rPr lang="it-IT" dirty="0">
                <a:cs typeface="Arial"/>
              </a:rPr>
              <a:t> are </a:t>
            </a:r>
            <a:r>
              <a:rPr lang="it-IT" dirty="0" err="1">
                <a:cs typeface="Arial"/>
              </a:rPr>
              <a:t>able</a:t>
            </a:r>
            <a:r>
              <a:rPr lang="it-IT" dirty="0">
                <a:cs typeface="Arial"/>
              </a:rPr>
              <a:t> to </a:t>
            </a:r>
            <a:r>
              <a:rPr lang="it-IT" dirty="0" err="1">
                <a:cs typeface="Arial"/>
              </a:rPr>
              <a:t>overcome</a:t>
            </a:r>
            <a:r>
              <a:rPr lang="it-IT" dirty="0">
                <a:cs typeface="Arial"/>
              </a:rPr>
              <a:t> the </a:t>
            </a:r>
            <a:r>
              <a:rPr lang="it-IT" dirty="0" err="1">
                <a:cs typeface="Arial"/>
              </a:rPr>
              <a:t>problem</a:t>
            </a:r>
            <a:r>
              <a:rPr lang="it-IT" dirty="0">
                <a:cs typeface="Arial"/>
              </a:rPr>
              <a:t> and to finish the </a:t>
            </a:r>
            <a:r>
              <a:rPr lang="it-IT" dirty="0" err="1">
                <a:cs typeface="Arial"/>
              </a:rPr>
              <a:t>simulation</a:t>
            </a:r>
            <a:r>
              <a:rPr lang="it-IT" dirty="0">
                <a:cs typeface="Arial"/>
              </a:rPr>
              <a:t> </a:t>
            </a:r>
            <a:r>
              <a:rPr lang="it-IT" dirty="0" err="1">
                <a:cs typeface="Arial"/>
              </a:rPr>
              <a:t>anyway</a:t>
            </a:r>
            <a:r>
              <a:rPr lang="it-IT" dirty="0">
                <a:cs typeface="Arial"/>
              </a:rPr>
              <a:t>.</a:t>
            </a:r>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16</a:t>
            </a:fld>
            <a:endParaRPr lang="it-IT"/>
          </a:p>
        </p:txBody>
      </p:sp>
    </p:spTree>
    <p:extLst>
      <p:ext uri="{BB962C8B-B14F-4D97-AF65-F5344CB8AC3E}">
        <p14:creationId xmlns:p14="http://schemas.microsoft.com/office/powerpoint/2010/main" val="1816752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SAY:</a:t>
            </a:r>
          </a:p>
          <a:p>
            <a:pPr marL="228600" indent="-228600">
              <a:buAutoNum type="arabicParenR"/>
            </a:pPr>
            <a:r>
              <a:rPr lang="en-US" dirty="0"/>
              <a:t>General overview of the structure and </a:t>
            </a:r>
            <a:r>
              <a:rPr lang="en-US" dirty="0" err="1"/>
              <a:t>vdes</a:t>
            </a:r>
            <a:r>
              <a:rPr lang="en-US" dirty="0"/>
              <a:t>!=0 </a:t>
            </a:r>
            <a:r>
              <a:rPr lang="en-US" dirty="0">
                <a:sym typeface="Wingdings" panose="05000000000000000000" pitchFamily="2" charset="2"/>
              </a:rPr>
              <a:t> same as before cause its related with diff flatness</a:t>
            </a:r>
          </a:p>
          <a:p>
            <a:pPr marL="228600" indent="-228600">
              <a:buAutoNum type="arabicParenR"/>
            </a:pPr>
            <a:r>
              <a:rPr lang="en-US" dirty="0">
                <a:sym typeface="Wingdings" panose="05000000000000000000" pitchFamily="2" charset="2"/>
              </a:rPr>
              <a:t>Highlights the same nature of the structure, with the only difference : gain computation and feedback law</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it-IT" dirty="0"/>
              <a:t>Controller </a:t>
            </a:r>
            <a:r>
              <a:rPr lang="it-IT" dirty="0" err="1"/>
              <a:t>based</a:t>
            </a:r>
            <a:r>
              <a:rPr lang="it-IT" dirty="0"/>
              <a:t> on </a:t>
            </a:r>
            <a:r>
              <a:rPr lang="it-IT" dirty="0" err="1"/>
              <a:t>Lyap</a:t>
            </a:r>
            <a:r>
              <a:rPr lang="it-IT" dirty="0"/>
              <a:t> </a:t>
            </a:r>
            <a:r>
              <a:rPr lang="it-IT" dirty="0" err="1"/>
              <a:t>arguments</a:t>
            </a:r>
            <a:r>
              <a:rPr lang="it-IT" dirty="0"/>
              <a:t> and </a:t>
            </a:r>
            <a:r>
              <a:rPr lang="it-IT" dirty="0" err="1"/>
              <a:t>not</a:t>
            </a:r>
            <a:r>
              <a:rPr lang="it-IT" dirty="0"/>
              <a:t> </a:t>
            </a:r>
            <a:r>
              <a:rPr lang="it-IT" dirty="0" err="1"/>
              <a:t>eigs</a:t>
            </a:r>
            <a:r>
              <a:rPr lang="it-IT" dirty="0"/>
              <a:t> </a:t>
            </a:r>
            <a:r>
              <a:rPr lang="it-IT" dirty="0" err="1"/>
              <a:t>allocation</a:t>
            </a:r>
            <a:endParaRPr lang="en-US" dirty="0">
              <a:sym typeface="Wingdings" panose="05000000000000000000" pitchFamily="2" charset="2"/>
            </a:endParaRPr>
          </a:p>
          <a:p>
            <a:pPr marL="228600" indent="-228600">
              <a:buAutoNum type="arabicParenR"/>
            </a:pPr>
            <a:r>
              <a:rPr lang="en-US" dirty="0" err="1">
                <a:sym typeface="Wingdings" panose="05000000000000000000" pitchFamily="2" charset="2"/>
              </a:rPr>
              <a:t>Barbalat’s</a:t>
            </a:r>
            <a:r>
              <a:rPr lang="en-US" dirty="0">
                <a:sym typeface="Wingdings" panose="05000000000000000000" pitchFamily="2" charset="2"/>
              </a:rPr>
              <a:t> lemma problem. Before we had no convergence guarantees cause k2 TV , now instead we could end up with loosing conv property cause w could become unbounded and hence Barb no true anymore - this is what we stress out in the sharp curve</a:t>
            </a:r>
            <a:endParaRPr lang="en-US" dirty="0"/>
          </a:p>
          <a:p>
            <a:pPr marL="228600" indent="-228600">
              <a:buAutoNum type="arabicParenR"/>
            </a:pPr>
            <a:r>
              <a:rPr lang="en-US" dirty="0"/>
              <a:t>explain the wrap / unwrap:</a:t>
            </a:r>
          </a:p>
          <a:p>
            <a:pPr marL="685800" lvl="1" indent="-228600">
              <a:buAutoNum type="arabicParenR"/>
            </a:pPr>
            <a:r>
              <a:rPr lang="en-US" dirty="0"/>
              <a:t> we used the unwrap to normalize theta angle, so we don't have the discontinuity going from 2pi to 0</a:t>
            </a:r>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18</a:t>
            </a:fld>
            <a:endParaRPr lang="it-IT"/>
          </a:p>
        </p:txBody>
      </p:sp>
    </p:spTree>
    <p:extLst>
      <p:ext uri="{BB962C8B-B14F-4D97-AF65-F5344CB8AC3E}">
        <p14:creationId xmlns:p14="http://schemas.microsoft.com/office/powerpoint/2010/main" val="3102443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Global </a:t>
            </a:r>
            <a:r>
              <a:rPr lang="it-IT" dirty="0" err="1"/>
              <a:t>asymp</a:t>
            </a:r>
            <a:r>
              <a:rPr lang="it-IT" dirty="0"/>
              <a:t> </a:t>
            </a:r>
            <a:r>
              <a:rPr lang="it-IT" dirty="0" err="1"/>
              <a:t>stab</a:t>
            </a:r>
            <a:r>
              <a:rPr lang="it-IT" dirty="0"/>
              <a:t>: </a:t>
            </a:r>
            <a:r>
              <a:rPr lang="it-IT" dirty="0" err="1"/>
              <a:t>This</a:t>
            </a:r>
            <a:r>
              <a:rPr lang="it-IT" dirty="0"/>
              <a:t> </a:t>
            </a:r>
            <a:r>
              <a:rPr lang="it-IT" dirty="0" err="1"/>
              <a:t>is</a:t>
            </a:r>
            <a:r>
              <a:rPr lang="it-IT" dirty="0"/>
              <a:t> </a:t>
            </a:r>
            <a:r>
              <a:rPr lang="it-IT" dirty="0" err="1"/>
              <a:t>proved</a:t>
            </a:r>
            <a:r>
              <a:rPr lang="it-IT" dirty="0"/>
              <a:t> </a:t>
            </a:r>
            <a:r>
              <a:rPr lang="it-IT" dirty="0" err="1"/>
              <a:t>using</a:t>
            </a:r>
            <a:r>
              <a:rPr lang="it-IT" dirty="0"/>
              <a:t> </a:t>
            </a:r>
            <a:r>
              <a:rPr lang="it-IT" dirty="0" err="1"/>
              <a:t>barbalet</a:t>
            </a:r>
            <a:r>
              <a:rPr lang="it-IT" dirty="0"/>
              <a:t> </a:t>
            </a:r>
            <a:r>
              <a:rPr lang="it-IT" dirty="0">
                <a:sym typeface="Wingdings" panose="05000000000000000000" pitchFamily="2" charset="2"/>
              </a:rPr>
              <a:t> </a:t>
            </a:r>
            <a:r>
              <a:rPr lang="it-IT" dirty="0" err="1">
                <a:sym typeface="Wingdings" panose="05000000000000000000" pitchFamily="2" charset="2"/>
              </a:rPr>
              <a:t>we</a:t>
            </a:r>
            <a:r>
              <a:rPr lang="it-IT" dirty="0">
                <a:sym typeface="Wingdings" panose="05000000000000000000" pitchFamily="2" charset="2"/>
              </a:rPr>
              <a:t> </a:t>
            </a:r>
            <a:r>
              <a:rPr lang="it-IT" dirty="0" err="1">
                <a:sym typeface="Wingdings" panose="05000000000000000000" pitchFamily="2" charset="2"/>
              </a:rPr>
              <a:t>get</a:t>
            </a:r>
            <a:r>
              <a:rPr lang="it-IT" dirty="0">
                <a:sym typeface="Wingdings" panose="05000000000000000000" pitchFamily="2" charset="2"/>
              </a:rPr>
              <a:t> </a:t>
            </a:r>
            <a:r>
              <a:rPr lang="it-IT" dirty="0" err="1">
                <a:sym typeface="Wingdings" panose="05000000000000000000" pitchFamily="2" charset="2"/>
              </a:rPr>
              <a:t>only</a:t>
            </a:r>
            <a:r>
              <a:rPr lang="it-IT" dirty="0">
                <a:sym typeface="Wingdings" panose="05000000000000000000" pitchFamily="2" charset="2"/>
              </a:rPr>
              <a:t> e1 , e3 0 </a:t>
            </a:r>
            <a:r>
              <a:rPr lang="it-IT" dirty="0" err="1">
                <a:sym typeface="Wingdings" panose="05000000000000000000" pitchFamily="2" charset="2"/>
              </a:rPr>
              <a:t>but</a:t>
            </a:r>
            <a:r>
              <a:rPr lang="it-IT" dirty="0">
                <a:sym typeface="Wingdings" panose="05000000000000000000" pitchFamily="2" charset="2"/>
              </a:rPr>
              <a:t> e2 </a:t>
            </a:r>
            <a:r>
              <a:rPr lang="it-IT" dirty="0" err="1">
                <a:sym typeface="Wingdings" panose="05000000000000000000" pitchFamily="2" charset="2"/>
              </a:rPr>
              <a:t>coupled</a:t>
            </a:r>
            <a:r>
              <a:rPr lang="it-IT" dirty="0">
                <a:sym typeface="Wingdings" panose="05000000000000000000" pitchFamily="2" charset="2"/>
              </a:rPr>
              <a:t> so </a:t>
            </a:r>
            <a:r>
              <a:rPr lang="it-IT" dirty="0" err="1">
                <a:sym typeface="Wingdings" panose="05000000000000000000" pitchFamily="2" charset="2"/>
              </a:rPr>
              <a:t>also</a:t>
            </a:r>
            <a:r>
              <a:rPr lang="it-IT" dirty="0">
                <a:sym typeface="Wingdings" panose="05000000000000000000" pitchFamily="2" charset="2"/>
              </a:rPr>
              <a:t> e20</a:t>
            </a:r>
            <a:endParaRPr lang="it-IT" dirty="0"/>
          </a:p>
          <a:p>
            <a:endParaRPr lang="it-IT" dirty="0"/>
          </a:p>
          <a:p>
            <a:r>
              <a:rPr lang="it-IT" dirty="0"/>
              <a:t>Highlight the relation </a:t>
            </a:r>
            <a:r>
              <a:rPr lang="it-IT" dirty="0" err="1"/>
              <a:t>between</a:t>
            </a:r>
            <a:r>
              <a:rPr lang="it-IT" dirty="0"/>
              <a:t> a and b , </a:t>
            </a:r>
            <a:r>
              <a:rPr lang="it-IT" dirty="0" err="1"/>
              <a:t>could</a:t>
            </a:r>
            <a:r>
              <a:rPr lang="it-IT" dirty="0"/>
              <a:t> </a:t>
            </a:r>
            <a:r>
              <a:rPr lang="it-IT" dirty="0" err="1"/>
              <a:t>we</a:t>
            </a:r>
            <a:r>
              <a:rPr lang="it-IT" dirty="0"/>
              <a:t> </a:t>
            </a:r>
            <a:r>
              <a:rPr lang="it-IT" dirty="0" err="1"/>
              <a:t>also</a:t>
            </a:r>
            <a:r>
              <a:rPr lang="it-IT" dirty="0"/>
              <a:t> compute </a:t>
            </a:r>
            <a:r>
              <a:rPr lang="it-IT" dirty="0" err="1"/>
              <a:t>eigs</a:t>
            </a:r>
            <a:r>
              <a:rPr lang="it-IT" dirty="0"/>
              <a:t> for </a:t>
            </a:r>
            <a:r>
              <a:rPr lang="it-IT" dirty="0" err="1"/>
              <a:t>this</a:t>
            </a:r>
            <a:r>
              <a:rPr lang="it-IT" dirty="0"/>
              <a:t> ? </a:t>
            </a:r>
            <a:r>
              <a:rPr lang="it-IT" dirty="0" err="1"/>
              <a:t>Is</a:t>
            </a:r>
            <a:r>
              <a:rPr lang="it-IT" dirty="0"/>
              <a:t> b a </a:t>
            </a:r>
            <a:r>
              <a:rPr lang="it-IT" dirty="0" err="1"/>
              <a:t>natural</a:t>
            </a:r>
            <a:r>
              <a:rPr lang="it-IT" dirty="0"/>
              <a:t> </a:t>
            </a:r>
            <a:r>
              <a:rPr lang="it-IT" dirty="0" err="1"/>
              <a:t>freq</a:t>
            </a:r>
            <a:r>
              <a:rPr lang="it-IT" dirty="0"/>
              <a:t> </a:t>
            </a:r>
            <a:r>
              <a:rPr lang="it-IT" dirty="0" err="1"/>
              <a:t>too</a:t>
            </a:r>
            <a:r>
              <a:rPr lang="it-IT" dirty="0"/>
              <a:t> ? </a:t>
            </a:r>
          </a:p>
        </p:txBody>
      </p:sp>
      <p:sp>
        <p:nvSpPr>
          <p:cNvPr id="4" name="Slide Number Placeholder 3"/>
          <p:cNvSpPr>
            <a:spLocks noGrp="1"/>
          </p:cNvSpPr>
          <p:nvPr>
            <p:ph type="sldNum" sz="quarter" idx="5"/>
          </p:nvPr>
        </p:nvSpPr>
        <p:spPr/>
        <p:txBody>
          <a:bodyPr/>
          <a:lstStyle/>
          <a:p>
            <a:fld id="{DF2DBD17-AA56-4B3E-BE8E-B8743FCB105A}" type="slidenum">
              <a:rPr lang="it-IT" smtClean="0"/>
              <a:pPr/>
              <a:t>19</a:t>
            </a:fld>
            <a:endParaRPr lang="it-IT"/>
          </a:p>
        </p:txBody>
      </p:sp>
    </p:spTree>
    <p:extLst>
      <p:ext uri="{BB962C8B-B14F-4D97-AF65-F5344CB8AC3E}">
        <p14:creationId xmlns:p14="http://schemas.microsoft.com/office/powerpoint/2010/main" val="3327151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20</a:t>
            </a:fld>
            <a:endParaRPr lang="it-IT"/>
          </a:p>
        </p:txBody>
      </p:sp>
    </p:spTree>
    <p:extLst>
      <p:ext uri="{BB962C8B-B14F-4D97-AF65-F5344CB8AC3E}">
        <p14:creationId xmlns:p14="http://schemas.microsoft.com/office/powerpoint/2010/main" val="124143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cs typeface="Arial"/>
              </a:rPr>
              <a:t>Plots --&gt; </a:t>
            </a:r>
            <a:r>
              <a:rPr lang="it-IT" sz="1200" dirty="0" err="1">
                <a:cs typeface="Arial"/>
              </a:rPr>
              <a:t>see</a:t>
            </a:r>
            <a:r>
              <a:rPr lang="it-IT" sz="1200" dirty="0">
                <a:cs typeface="Arial"/>
              </a:rPr>
              <a:t> </a:t>
            </a:r>
            <a:r>
              <a:rPr lang="it-IT" sz="1200" dirty="0" err="1">
                <a:cs typeface="Arial"/>
              </a:rPr>
              <a:t>if</a:t>
            </a:r>
            <a:r>
              <a:rPr lang="it-IT" sz="1200" dirty="0">
                <a:cs typeface="Arial"/>
              </a:rPr>
              <a:t> </a:t>
            </a:r>
            <a:r>
              <a:rPr lang="it-IT" sz="1200" dirty="0" err="1">
                <a:cs typeface="Arial"/>
              </a:rPr>
              <a:t>impulse</a:t>
            </a:r>
            <a:r>
              <a:rPr lang="it-IT" sz="1200" dirty="0">
                <a:cs typeface="Arial"/>
              </a:rPr>
              <a:t> </a:t>
            </a:r>
            <a:r>
              <a:rPr lang="it-IT" sz="1200" dirty="0" err="1">
                <a:cs typeface="Arial"/>
              </a:rPr>
              <a:t>bigger</a:t>
            </a:r>
            <a:r>
              <a:rPr lang="it-IT" sz="1200" dirty="0">
                <a:cs typeface="Arial"/>
              </a:rPr>
              <a:t> </a:t>
            </a:r>
            <a:r>
              <a:rPr lang="it-IT" sz="1200" dirty="0" err="1">
                <a:cs typeface="Arial"/>
              </a:rPr>
              <a:t>than</a:t>
            </a:r>
            <a:r>
              <a:rPr lang="it-IT" sz="1200" dirty="0">
                <a:cs typeface="Arial"/>
              </a:rPr>
              <a:t> linear case follows some </a:t>
            </a:r>
            <a:r>
              <a:rPr lang="it-IT" sz="1200" dirty="0" err="1">
                <a:cs typeface="Arial"/>
              </a:rPr>
              <a:t>theoretical</a:t>
            </a:r>
            <a:r>
              <a:rPr lang="it-IT" sz="1200" dirty="0">
                <a:cs typeface="Arial"/>
              </a:rPr>
              <a:t> </a:t>
            </a:r>
            <a:r>
              <a:rPr lang="it-IT" sz="1200" dirty="0" err="1">
                <a:cs typeface="Arial"/>
              </a:rPr>
              <a:t>thing</a:t>
            </a:r>
            <a:r>
              <a:rPr lang="it-IT" sz="1200" dirty="0">
                <a:cs typeface="Arial"/>
              </a:rPr>
              <a:t> or just </a:t>
            </a:r>
            <a:r>
              <a:rPr lang="it-IT" sz="1200" dirty="0" err="1">
                <a:cs typeface="Arial"/>
              </a:rPr>
              <a:t>related</a:t>
            </a:r>
            <a:r>
              <a:rPr lang="it-IT" sz="1200" dirty="0">
                <a:cs typeface="Arial"/>
              </a:rPr>
              <a:t> to gains tuning</a:t>
            </a:r>
          </a:p>
          <a:p>
            <a:endParaRPr lang="it-IT" dirty="0"/>
          </a:p>
        </p:txBody>
      </p:sp>
      <p:sp>
        <p:nvSpPr>
          <p:cNvPr id="4" name="Slide Number Placeholder 3"/>
          <p:cNvSpPr>
            <a:spLocks noGrp="1"/>
          </p:cNvSpPr>
          <p:nvPr>
            <p:ph type="sldNum" sz="quarter" idx="5"/>
          </p:nvPr>
        </p:nvSpPr>
        <p:spPr/>
        <p:txBody>
          <a:bodyPr/>
          <a:lstStyle/>
          <a:p>
            <a:fld id="{DF2DBD17-AA56-4B3E-BE8E-B8743FCB105A}" type="slidenum">
              <a:rPr lang="it-IT" smtClean="0"/>
              <a:pPr/>
              <a:t>21</a:t>
            </a:fld>
            <a:endParaRPr lang="it-IT"/>
          </a:p>
        </p:txBody>
      </p:sp>
    </p:spTree>
    <p:extLst>
      <p:ext uri="{BB962C8B-B14F-4D97-AF65-F5344CB8AC3E}">
        <p14:creationId xmlns:p14="http://schemas.microsoft.com/office/powerpoint/2010/main" val="4027841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98A6E1-DC11-C213-C49B-4CE1A884E40A}"/>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76C5EF09-4C5E-B147-BEF8-8B66FFFEA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FE774B46-543F-F0B0-1410-BF1E7177DEE5}"/>
              </a:ext>
            </a:extLst>
          </p:cNvPr>
          <p:cNvSpPr>
            <a:spLocks noGrp="1"/>
          </p:cNvSpPr>
          <p:nvPr>
            <p:ph type="dt" sz="half" idx="10"/>
          </p:nvPr>
        </p:nvSpPr>
        <p:spPr/>
        <p:txBody>
          <a:bodyPr/>
          <a:lstStyle/>
          <a:p>
            <a:fld id="{C764DE79-268F-4C1A-8933-263129D2AF90}" type="datetimeFigureOut">
              <a:rPr lang="en-US" smtClean="0"/>
              <a:pPr/>
              <a:t>1/11/2025</a:t>
            </a:fld>
            <a:endParaRPr lang="en-US"/>
          </a:p>
        </p:txBody>
      </p:sp>
      <p:sp>
        <p:nvSpPr>
          <p:cNvPr id="5" name="Segnaposto piè di pagina 4">
            <a:extLst>
              <a:ext uri="{FF2B5EF4-FFF2-40B4-BE49-F238E27FC236}">
                <a16:creationId xmlns:a16="http://schemas.microsoft.com/office/drawing/2014/main" id="{A21F3B55-F3E2-1A2D-7FD6-BEC64BEDFF25}"/>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203C2C70-ACDC-D114-6B42-27BE4C2595E6}"/>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655663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83B4F46-4564-BD98-9A70-890134ABAB89}"/>
              </a:ext>
            </a:extLst>
          </p:cNvPr>
          <p:cNvSpPr>
            <a:spLocks noGrp="1" noRot="1" noMove="1" noResize="1" noEditPoints="1" noAdjustHandles="1" noChangeArrowheads="1" noChangeShapeType="1"/>
          </p:cNvSpPr>
          <p:nvPr/>
        </p:nvSpPr>
        <p:spPr bwMode="auto">
          <a:xfrm>
            <a:off x="0" y="0"/>
            <a:ext cx="12192000" cy="68580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a:solidFill>
                <a:schemeClr val="bg1"/>
              </a:solidFill>
            </a:endParaRPr>
          </a:p>
        </p:txBody>
      </p:sp>
      <p:pic>
        <p:nvPicPr>
          <p:cNvPr id="4" name="Immagine 6">
            <a:extLst>
              <a:ext uri="{FF2B5EF4-FFF2-40B4-BE49-F238E27FC236}">
                <a16:creationId xmlns:a16="http://schemas.microsoft.com/office/drawing/2014/main" id="{7A2A5C85-D8F9-95C2-D93A-D6AAA8D0129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311640" y="1159933"/>
            <a:ext cx="7568720" cy="21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olo 1">
            <a:extLst>
              <a:ext uri="{FF2B5EF4-FFF2-40B4-BE49-F238E27FC236}">
                <a16:creationId xmlns:a16="http://schemas.microsoft.com/office/drawing/2014/main" id="{DE965153-D1B8-47F9-ECA7-A02B37578D0F}"/>
              </a:ext>
            </a:extLst>
          </p:cNvPr>
          <p:cNvSpPr>
            <a:spLocks noGrp="1"/>
          </p:cNvSpPr>
          <p:nvPr>
            <p:ph type="ctrTitle"/>
          </p:nvPr>
        </p:nvSpPr>
        <p:spPr>
          <a:xfrm>
            <a:off x="1547593" y="3285951"/>
            <a:ext cx="9096815" cy="1290388"/>
          </a:xfrm>
          <a:prstGeom prst="rect">
            <a:avLst/>
          </a:prstGeom>
        </p:spPr>
        <p:txBody>
          <a:bodyPr/>
          <a:lstStyle>
            <a:lvl1pPr>
              <a:defRPr>
                <a:solidFill>
                  <a:schemeClr val="bg1"/>
                </a:solidFill>
              </a:defRPr>
            </a:lvl1pPr>
          </a:lstStyle>
          <a:p>
            <a:r>
              <a:rPr lang="it-IT"/>
              <a:t>Fare clic per modificare lo stile del titolo dello schema</a:t>
            </a:r>
          </a:p>
        </p:txBody>
      </p:sp>
      <p:sp>
        <p:nvSpPr>
          <p:cNvPr id="6" name="Segnaposto testo 13">
            <a:extLst>
              <a:ext uri="{FF2B5EF4-FFF2-40B4-BE49-F238E27FC236}">
                <a16:creationId xmlns:a16="http://schemas.microsoft.com/office/drawing/2014/main" id="{1D13A2E7-1F45-2252-AAE6-76F193D9D508}"/>
              </a:ext>
            </a:extLst>
          </p:cNvPr>
          <p:cNvSpPr>
            <a:spLocks noGrp="1"/>
          </p:cNvSpPr>
          <p:nvPr>
            <p:ph type="body" sz="quarter" idx="10"/>
          </p:nvPr>
        </p:nvSpPr>
        <p:spPr>
          <a:xfrm>
            <a:off x="2935526" y="4741032"/>
            <a:ext cx="6320949" cy="758068"/>
          </a:xfrm>
        </p:spPr>
        <p:txBody>
          <a:bodyPr/>
          <a:lstStyle>
            <a:lvl1pPr marL="0" indent="0" algn="ctr">
              <a:buNone/>
              <a:defRPr>
                <a:solidFill>
                  <a:schemeClr val="bg1"/>
                </a:solidFill>
              </a:defRPr>
            </a:lvl1pPr>
          </a:lstStyle>
          <a:p>
            <a:pPr lvl="0"/>
            <a:r>
              <a:rPr lang="it-IT"/>
              <a:t>Fare clic per modificare gli stili del testo dello schema</a:t>
            </a:r>
          </a:p>
        </p:txBody>
      </p:sp>
    </p:spTree>
    <p:extLst>
      <p:ext uri="{BB962C8B-B14F-4D97-AF65-F5344CB8AC3E}">
        <p14:creationId xmlns:p14="http://schemas.microsoft.com/office/powerpoint/2010/main" val="2029019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B4D642F2-5021-578D-0B5A-F0C9826C5601}"/>
              </a:ext>
            </a:extLst>
          </p:cNvPr>
          <p:cNvSpPr>
            <a:spLocks noGrp="1" noRot="1" noMove="1" noResize="1" noEditPoints="1" noAdjustHandles="1" noChangeArrowheads="1" noChangeShapeType="1"/>
          </p:cNvSpPr>
          <p:nvPr/>
        </p:nvSpPr>
        <p:spPr bwMode="auto">
          <a:xfrm>
            <a:off x="-1" y="0"/>
            <a:ext cx="12192001" cy="1138767"/>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r" eaLnBrk="1" hangingPunct="1">
              <a:defRPr/>
            </a:pPr>
            <a:endParaRPr lang="it-IT" altLang="it-IT" sz="2400">
              <a:solidFill>
                <a:schemeClr val="bg1"/>
              </a:solidFill>
            </a:endParaRPr>
          </a:p>
        </p:txBody>
      </p:sp>
      <p:pic>
        <p:nvPicPr>
          <p:cNvPr id="8" name="Immagine 7">
            <a:extLst>
              <a:ext uri="{FF2B5EF4-FFF2-40B4-BE49-F238E27FC236}">
                <a16:creationId xmlns:a16="http://schemas.microsoft.com/office/drawing/2014/main" id="{5BB52DDA-C01F-9F3B-B508-D3698A0EAD6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6658" y="172188"/>
            <a:ext cx="2856424" cy="794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olo 1">
            <a:extLst>
              <a:ext uri="{FF2B5EF4-FFF2-40B4-BE49-F238E27FC236}">
                <a16:creationId xmlns:a16="http://schemas.microsoft.com/office/drawing/2014/main" id="{3A4080AB-402D-FB91-8F6E-E1F4FB36C74D}"/>
              </a:ext>
            </a:extLst>
          </p:cNvPr>
          <p:cNvSpPr>
            <a:spLocks noGrp="1"/>
          </p:cNvSpPr>
          <p:nvPr>
            <p:ph type="title"/>
          </p:nvPr>
        </p:nvSpPr>
        <p:spPr>
          <a:xfrm>
            <a:off x="456000" y="1153221"/>
            <a:ext cx="11736000" cy="1188000"/>
          </a:xfrm>
        </p:spPr>
        <p:txBody>
          <a:bodyPr>
            <a:normAutofit/>
          </a:bodyPr>
          <a:lstStyle>
            <a:lvl1pPr>
              <a:defRPr sz="3600" b="1">
                <a:latin typeface="Arial" panose="020B0604020202020204" pitchFamily="34" charset="0"/>
                <a:cs typeface="Arial" panose="020B0604020202020204" pitchFamily="34" charset="0"/>
              </a:defRPr>
            </a:lvl1pPr>
          </a:lstStyle>
          <a:p>
            <a:r>
              <a:rPr lang="it-IT"/>
              <a:t>Fare clic per modificare lo stile del titolo dello schema</a:t>
            </a:r>
          </a:p>
        </p:txBody>
      </p:sp>
      <p:sp>
        <p:nvSpPr>
          <p:cNvPr id="3" name="Segnaposto contenuto 2"/>
          <p:cNvSpPr>
            <a:spLocks noGrp="1"/>
          </p:cNvSpPr>
          <p:nvPr>
            <p:ph sz="quarter" idx="10" hasCustomPrompt="1"/>
          </p:nvPr>
        </p:nvSpPr>
        <p:spPr>
          <a:xfrm>
            <a:off x="6179127" y="2592996"/>
            <a:ext cx="5663346" cy="3859558"/>
          </a:xfrm>
        </p:spPr>
        <p:txBody>
          <a:bodyPr/>
          <a:lstStyle>
            <a:lvl1pPr marL="0" indent="0">
              <a:buNone/>
              <a:defRPr baseline="0"/>
            </a:lvl1pPr>
          </a:lstStyle>
          <a:p>
            <a:pPr lvl="0"/>
            <a:r>
              <a:rPr lang="it-IT"/>
              <a:t>Inserire testo</a:t>
            </a:r>
          </a:p>
        </p:txBody>
      </p:sp>
      <p:sp>
        <p:nvSpPr>
          <p:cNvPr id="11" name="Segnaposto contenuto 2"/>
          <p:cNvSpPr>
            <a:spLocks noGrp="1"/>
          </p:cNvSpPr>
          <p:nvPr>
            <p:ph sz="quarter" idx="11" hasCustomPrompt="1"/>
          </p:nvPr>
        </p:nvSpPr>
        <p:spPr>
          <a:xfrm>
            <a:off x="1215640" y="2592996"/>
            <a:ext cx="3781233" cy="1794277"/>
          </a:xfrm>
        </p:spPr>
        <p:txBody>
          <a:bodyPr/>
          <a:lstStyle>
            <a:lvl1pPr marL="0" indent="0">
              <a:buNone/>
              <a:defRPr baseline="0"/>
            </a:lvl1pPr>
          </a:lstStyle>
          <a:p>
            <a:pPr lvl="0"/>
            <a:r>
              <a:rPr lang="it-IT"/>
              <a:t>Inserire testo</a:t>
            </a:r>
          </a:p>
        </p:txBody>
      </p:sp>
      <p:sp>
        <p:nvSpPr>
          <p:cNvPr id="12" name="Segnaposto contenuto 2"/>
          <p:cNvSpPr>
            <a:spLocks noGrp="1"/>
          </p:cNvSpPr>
          <p:nvPr>
            <p:ph sz="quarter" idx="12" hasCustomPrompt="1"/>
          </p:nvPr>
        </p:nvSpPr>
        <p:spPr>
          <a:xfrm>
            <a:off x="1215640" y="4777396"/>
            <a:ext cx="3781234" cy="1794277"/>
          </a:xfrm>
        </p:spPr>
        <p:txBody>
          <a:bodyPr/>
          <a:lstStyle>
            <a:lvl1pPr marL="0" indent="0">
              <a:buNone/>
              <a:defRPr baseline="0"/>
            </a:lvl1pPr>
          </a:lstStyle>
          <a:p>
            <a:pPr lvl="0"/>
            <a:r>
              <a:rPr lang="it-IT"/>
              <a:t>Inserire testo</a:t>
            </a:r>
          </a:p>
        </p:txBody>
      </p:sp>
    </p:spTree>
    <p:extLst>
      <p:ext uri="{BB962C8B-B14F-4D97-AF65-F5344CB8AC3E}">
        <p14:creationId xmlns:p14="http://schemas.microsoft.com/office/powerpoint/2010/main" val="2149974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olo e testo verticale">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383B4F46-4564-BD98-9A70-890134ABAB89}"/>
              </a:ext>
            </a:extLst>
          </p:cNvPr>
          <p:cNvSpPr>
            <a:spLocks noGrp="1" noRot="1" noMove="1" noResize="1" noEditPoints="1" noAdjustHandles="1" noChangeArrowheads="1" noChangeShapeType="1"/>
          </p:cNvSpPr>
          <p:nvPr/>
        </p:nvSpPr>
        <p:spPr bwMode="auto">
          <a:xfrm>
            <a:off x="0" y="0"/>
            <a:ext cx="12192000" cy="6858000"/>
          </a:xfrm>
          <a:prstGeom prst="rect">
            <a:avLst/>
          </a:prstGeom>
          <a:solidFill>
            <a:srgbClr val="B3071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rIns="360000" anchor="ctr"/>
          <a:lstStyle>
            <a:lvl1pPr eaLnBrk="0" hangingPunct="0">
              <a:defRPr b="1">
                <a:solidFill>
                  <a:schemeClr val="tx1"/>
                </a:solidFill>
                <a:latin typeface="Arial" charset="0"/>
              </a:defRPr>
            </a:lvl1pPr>
            <a:lvl2pPr marL="742950" indent="-285750" eaLnBrk="0" hangingPunct="0">
              <a:defRPr b="1">
                <a:solidFill>
                  <a:schemeClr val="tx1"/>
                </a:solidFill>
                <a:latin typeface="Arial" charset="0"/>
              </a:defRPr>
            </a:lvl2pPr>
            <a:lvl3pPr marL="1143000" indent="-228600" eaLnBrk="0" hangingPunct="0">
              <a:defRPr b="1">
                <a:solidFill>
                  <a:schemeClr val="tx1"/>
                </a:solidFill>
                <a:latin typeface="Arial" charset="0"/>
              </a:defRPr>
            </a:lvl3pPr>
            <a:lvl4pPr marL="1600200" indent="-228600" eaLnBrk="0" hangingPunct="0">
              <a:defRPr b="1">
                <a:solidFill>
                  <a:schemeClr val="tx1"/>
                </a:solidFill>
                <a:latin typeface="Arial" charset="0"/>
              </a:defRPr>
            </a:lvl4pPr>
            <a:lvl5pPr marL="2057400" indent="-228600" eaLnBrk="0" hangingPunct="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r" eaLnBrk="1" hangingPunct="1">
              <a:defRPr/>
            </a:pPr>
            <a:endParaRPr lang="it-IT" altLang="it-IT" sz="2400">
              <a:solidFill>
                <a:schemeClr val="bg1"/>
              </a:solidFill>
            </a:endParaRPr>
          </a:p>
        </p:txBody>
      </p:sp>
      <p:pic>
        <p:nvPicPr>
          <p:cNvPr id="8" name="Immagine 6">
            <a:extLst>
              <a:ext uri="{FF2B5EF4-FFF2-40B4-BE49-F238E27FC236}">
                <a16:creationId xmlns:a16="http://schemas.microsoft.com/office/drawing/2014/main" id="{38BF697F-4C3F-B44D-F6C6-3D1E0DC6197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29342" y="2269067"/>
            <a:ext cx="8333317" cy="231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8534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yout personalizza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 dello schema</a:t>
            </a:r>
          </a:p>
        </p:txBody>
      </p:sp>
      <p:sp>
        <p:nvSpPr>
          <p:cNvPr id="3" name="Segnaposto data 2"/>
          <p:cNvSpPr>
            <a:spLocks noGrp="1"/>
          </p:cNvSpPr>
          <p:nvPr>
            <p:ph type="dt" sz="half" idx="10"/>
          </p:nvPr>
        </p:nvSpPr>
        <p:spPr/>
        <p:txBody>
          <a:bodyPr/>
          <a:lstStyle/>
          <a:p>
            <a:fld id="{C764DE79-268F-4C1A-8933-263129D2AF90}" type="datetimeFigureOut">
              <a:rPr lang="en-US" smtClean="0"/>
              <a:pPr/>
              <a:t>1/11/2025</a:t>
            </a:fld>
            <a:endParaRPr lang="en-US"/>
          </a:p>
        </p:txBody>
      </p:sp>
      <p:sp>
        <p:nvSpPr>
          <p:cNvPr id="4" name="Segnaposto piè di pagina 3"/>
          <p:cNvSpPr>
            <a:spLocks noGrp="1"/>
          </p:cNvSpPr>
          <p:nvPr>
            <p:ph type="ftr" sz="quarter" idx="11"/>
          </p:nvPr>
        </p:nvSpPr>
        <p:spPr/>
        <p:txBody>
          <a:bodyPr/>
          <a:lstStyle/>
          <a:p>
            <a:endParaRPr lang="en-US"/>
          </a:p>
        </p:txBody>
      </p:sp>
      <p:sp>
        <p:nvSpPr>
          <p:cNvPr id="5" name="Segnaposto numero diapositiva 4"/>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881887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2635D8-CCDF-6D38-8F13-A179A41E70A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E434A56-224E-D866-A28F-911AF1B326B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2815B5-BA9F-4BC1-142B-FB146E55539B}"/>
              </a:ext>
            </a:extLst>
          </p:cNvPr>
          <p:cNvSpPr>
            <a:spLocks noGrp="1"/>
          </p:cNvSpPr>
          <p:nvPr>
            <p:ph type="dt" sz="half" idx="10"/>
          </p:nvPr>
        </p:nvSpPr>
        <p:spPr/>
        <p:txBody>
          <a:bodyPr/>
          <a:lstStyle/>
          <a:p>
            <a:fld id="{C764DE79-268F-4C1A-8933-263129D2AF90}" type="datetimeFigureOut">
              <a:rPr lang="en-US" smtClean="0"/>
              <a:pPr/>
              <a:t>1/11/2025</a:t>
            </a:fld>
            <a:endParaRPr lang="en-US"/>
          </a:p>
        </p:txBody>
      </p:sp>
      <p:sp>
        <p:nvSpPr>
          <p:cNvPr id="5" name="Segnaposto piè di pagina 4">
            <a:extLst>
              <a:ext uri="{FF2B5EF4-FFF2-40B4-BE49-F238E27FC236}">
                <a16:creationId xmlns:a16="http://schemas.microsoft.com/office/drawing/2014/main" id="{D9639FF7-9837-5485-22E6-98359CE27947}"/>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21BA95AF-CF08-9540-8958-30ECAA24DB12}"/>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93867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09B05C-6215-0CBC-7B82-45F3AB91777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CBDA081-A4AC-23E8-A80B-BB3EDFA46C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D0D27AD-7692-29FD-138C-8E2D277B0C59}"/>
              </a:ext>
            </a:extLst>
          </p:cNvPr>
          <p:cNvSpPr>
            <a:spLocks noGrp="1"/>
          </p:cNvSpPr>
          <p:nvPr>
            <p:ph type="dt" sz="half" idx="10"/>
          </p:nvPr>
        </p:nvSpPr>
        <p:spPr/>
        <p:txBody>
          <a:bodyPr/>
          <a:lstStyle/>
          <a:p>
            <a:fld id="{C764DE79-268F-4C1A-8933-263129D2AF90}" type="datetimeFigureOut">
              <a:rPr lang="en-US" smtClean="0"/>
              <a:pPr/>
              <a:t>1/11/2025</a:t>
            </a:fld>
            <a:endParaRPr lang="en-US"/>
          </a:p>
        </p:txBody>
      </p:sp>
      <p:sp>
        <p:nvSpPr>
          <p:cNvPr id="5" name="Segnaposto piè di pagina 4">
            <a:extLst>
              <a:ext uri="{FF2B5EF4-FFF2-40B4-BE49-F238E27FC236}">
                <a16:creationId xmlns:a16="http://schemas.microsoft.com/office/drawing/2014/main" id="{1EFA7B6A-8E96-4A22-AC28-CC5D4A5FC01A}"/>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F81F665B-5DD5-68C7-A7BF-2101FC91976D}"/>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1745460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7E8C6D-2746-FE8C-D954-F04A0892A3A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8C4DAC7-51DC-0512-D3C5-636DA9B67150}"/>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2DC77EFD-F6AD-7E4A-2466-734F7D9F8974}"/>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DDF64D86-9423-4050-EABD-82F754AC9791}"/>
              </a:ext>
            </a:extLst>
          </p:cNvPr>
          <p:cNvSpPr>
            <a:spLocks noGrp="1"/>
          </p:cNvSpPr>
          <p:nvPr>
            <p:ph type="dt" sz="half" idx="10"/>
          </p:nvPr>
        </p:nvSpPr>
        <p:spPr/>
        <p:txBody>
          <a:bodyPr/>
          <a:lstStyle/>
          <a:p>
            <a:fld id="{C764DE79-268F-4C1A-8933-263129D2AF90}" type="datetimeFigureOut">
              <a:rPr lang="en-US" smtClean="0"/>
              <a:pPr/>
              <a:t>1/11/2025</a:t>
            </a:fld>
            <a:endParaRPr lang="en-US"/>
          </a:p>
        </p:txBody>
      </p:sp>
      <p:sp>
        <p:nvSpPr>
          <p:cNvPr id="6" name="Segnaposto piè di pagina 5">
            <a:extLst>
              <a:ext uri="{FF2B5EF4-FFF2-40B4-BE49-F238E27FC236}">
                <a16:creationId xmlns:a16="http://schemas.microsoft.com/office/drawing/2014/main" id="{F1F5BF3C-0092-1DEB-DF7D-873B0ECF5DF3}"/>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61891FFC-8CE4-A06C-6922-845EBB33D260}"/>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3856577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1E9C76-ADD7-91FE-76C9-8E59F94629D4}"/>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FA3DAC0-0839-47EF-03C6-93B46E1AE5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68AAB33E-3013-3EE2-4E41-A18D1471D09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EA8BE1D0-E709-E1B6-7882-A7C1F3F842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067025A-7024-FF82-2CD9-A169C692DB7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0294965E-60D1-02D6-7D5B-78FA5B51BD15}"/>
              </a:ext>
            </a:extLst>
          </p:cNvPr>
          <p:cNvSpPr>
            <a:spLocks noGrp="1"/>
          </p:cNvSpPr>
          <p:nvPr>
            <p:ph type="dt" sz="half" idx="10"/>
          </p:nvPr>
        </p:nvSpPr>
        <p:spPr/>
        <p:txBody>
          <a:bodyPr/>
          <a:lstStyle/>
          <a:p>
            <a:fld id="{C764DE79-268F-4C1A-8933-263129D2AF90}" type="datetimeFigureOut">
              <a:rPr lang="en-US" smtClean="0"/>
              <a:pPr/>
              <a:t>1/11/2025</a:t>
            </a:fld>
            <a:endParaRPr lang="en-US"/>
          </a:p>
        </p:txBody>
      </p:sp>
      <p:sp>
        <p:nvSpPr>
          <p:cNvPr id="8" name="Segnaposto piè di pagina 7">
            <a:extLst>
              <a:ext uri="{FF2B5EF4-FFF2-40B4-BE49-F238E27FC236}">
                <a16:creationId xmlns:a16="http://schemas.microsoft.com/office/drawing/2014/main" id="{C285446E-D0C3-EB44-D741-898EA10E6D62}"/>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96CEDB29-873E-5535-846B-35B3DC3577D6}"/>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4206158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531BEB9-DC85-61DC-2E70-EECA88267D0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784C7E1-3A6B-9BF3-9D7E-B84FBB4EA4C3}"/>
              </a:ext>
            </a:extLst>
          </p:cNvPr>
          <p:cNvSpPr>
            <a:spLocks noGrp="1"/>
          </p:cNvSpPr>
          <p:nvPr>
            <p:ph type="dt" sz="half" idx="10"/>
          </p:nvPr>
        </p:nvSpPr>
        <p:spPr/>
        <p:txBody>
          <a:bodyPr/>
          <a:lstStyle/>
          <a:p>
            <a:fld id="{C764DE79-268F-4C1A-8933-263129D2AF90}" type="datetimeFigureOut">
              <a:rPr lang="en-US" smtClean="0"/>
              <a:pPr/>
              <a:t>1/11/2025</a:t>
            </a:fld>
            <a:endParaRPr lang="en-US"/>
          </a:p>
        </p:txBody>
      </p:sp>
      <p:sp>
        <p:nvSpPr>
          <p:cNvPr id="4" name="Segnaposto piè di pagina 3">
            <a:extLst>
              <a:ext uri="{FF2B5EF4-FFF2-40B4-BE49-F238E27FC236}">
                <a16:creationId xmlns:a16="http://schemas.microsoft.com/office/drawing/2014/main" id="{814B297B-6060-AC1C-692E-69C528C0585F}"/>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3C92E7EA-01EC-8DA9-0AD8-097FF79EA7CD}"/>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253794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6D660FF-A924-B2C4-5D36-2548BC1C856F}"/>
              </a:ext>
            </a:extLst>
          </p:cNvPr>
          <p:cNvSpPr>
            <a:spLocks noGrp="1"/>
          </p:cNvSpPr>
          <p:nvPr>
            <p:ph type="dt" sz="half" idx="10"/>
          </p:nvPr>
        </p:nvSpPr>
        <p:spPr/>
        <p:txBody>
          <a:bodyPr/>
          <a:lstStyle/>
          <a:p>
            <a:fld id="{C764DE79-268F-4C1A-8933-263129D2AF90}" type="datetimeFigureOut">
              <a:rPr lang="en-US" smtClean="0"/>
              <a:pPr/>
              <a:t>1/11/2025</a:t>
            </a:fld>
            <a:endParaRPr lang="en-US"/>
          </a:p>
        </p:txBody>
      </p:sp>
      <p:sp>
        <p:nvSpPr>
          <p:cNvPr id="3" name="Segnaposto piè di pagina 2">
            <a:extLst>
              <a:ext uri="{FF2B5EF4-FFF2-40B4-BE49-F238E27FC236}">
                <a16:creationId xmlns:a16="http://schemas.microsoft.com/office/drawing/2014/main" id="{A48134CA-4890-3AD2-BFC1-635593B23C22}"/>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0959B0E4-734C-4FB1-ABD0-43EBCEE40CA0}"/>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3082954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AA02DE-EF25-8A34-A17C-9CF1E53851CF}"/>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0EDFA90-A16F-D126-B45F-FA7913A12F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107362F2-2D07-BADC-9028-5FF264BBC3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8E7C2D8-244A-8B91-1324-66BF5F723BD6}"/>
              </a:ext>
            </a:extLst>
          </p:cNvPr>
          <p:cNvSpPr>
            <a:spLocks noGrp="1"/>
          </p:cNvSpPr>
          <p:nvPr>
            <p:ph type="dt" sz="half" idx="10"/>
          </p:nvPr>
        </p:nvSpPr>
        <p:spPr/>
        <p:txBody>
          <a:bodyPr/>
          <a:lstStyle/>
          <a:p>
            <a:fld id="{C764DE79-268F-4C1A-8933-263129D2AF90}" type="datetimeFigureOut">
              <a:rPr lang="en-US" smtClean="0"/>
              <a:pPr/>
              <a:t>1/11/2025</a:t>
            </a:fld>
            <a:endParaRPr lang="en-US"/>
          </a:p>
        </p:txBody>
      </p:sp>
      <p:sp>
        <p:nvSpPr>
          <p:cNvPr id="6" name="Segnaposto piè di pagina 5">
            <a:extLst>
              <a:ext uri="{FF2B5EF4-FFF2-40B4-BE49-F238E27FC236}">
                <a16:creationId xmlns:a16="http://schemas.microsoft.com/office/drawing/2014/main" id="{75F98A4E-3799-1101-A9C0-EA1E537A9DF6}"/>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CE56DED9-3158-0431-69E5-757400DB0C54}"/>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720877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3170726-1E27-AA9F-3B2E-692DBC81A1D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DA53B16-4FDD-45A1-11E9-42FB6DC889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a:extLst>
              <a:ext uri="{FF2B5EF4-FFF2-40B4-BE49-F238E27FC236}">
                <a16:creationId xmlns:a16="http://schemas.microsoft.com/office/drawing/2014/main" id="{D8374E34-1E69-D976-B1C5-8499B3A13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29DC378-0820-E023-FD20-90E7E384F206}"/>
              </a:ext>
            </a:extLst>
          </p:cNvPr>
          <p:cNvSpPr>
            <a:spLocks noGrp="1"/>
          </p:cNvSpPr>
          <p:nvPr>
            <p:ph type="dt" sz="half" idx="10"/>
          </p:nvPr>
        </p:nvSpPr>
        <p:spPr/>
        <p:txBody>
          <a:bodyPr/>
          <a:lstStyle/>
          <a:p>
            <a:fld id="{C764DE79-268F-4C1A-8933-263129D2AF90}" type="datetimeFigureOut">
              <a:rPr lang="en-US" smtClean="0"/>
              <a:pPr/>
              <a:t>1/11/2025</a:t>
            </a:fld>
            <a:endParaRPr lang="en-US"/>
          </a:p>
        </p:txBody>
      </p:sp>
      <p:sp>
        <p:nvSpPr>
          <p:cNvPr id="6" name="Segnaposto piè di pagina 5">
            <a:extLst>
              <a:ext uri="{FF2B5EF4-FFF2-40B4-BE49-F238E27FC236}">
                <a16:creationId xmlns:a16="http://schemas.microsoft.com/office/drawing/2014/main" id="{E64F833C-9ED4-C074-2B18-A66A6F9C558F}"/>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D36D7FED-89C8-E0C9-1D82-948243332AB4}"/>
              </a:ext>
            </a:extLst>
          </p:cNvPr>
          <p:cNvSpPr>
            <a:spLocks noGrp="1"/>
          </p:cNvSpPr>
          <p:nvPr>
            <p:ph type="sldNum" sz="quarter" idx="12"/>
          </p:nvPr>
        </p:nvSpPr>
        <p:spPr/>
        <p:txBody>
          <a:bodyPr/>
          <a:lstStyle/>
          <a:p>
            <a:fld id="{48F63A3B-78C7-47BE-AE5E-E10140E04643}" type="slidenum">
              <a:rPr lang="en-US" smtClean="0"/>
              <a:pPr/>
              <a:t>‹N›</a:t>
            </a:fld>
            <a:endParaRPr lang="en-US"/>
          </a:p>
        </p:txBody>
      </p:sp>
    </p:spTree>
    <p:extLst>
      <p:ext uri="{BB962C8B-B14F-4D97-AF65-F5344CB8AC3E}">
        <p14:creationId xmlns:p14="http://schemas.microsoft.com/office/powerpoint/2010/main" val="932237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8C73D6B-3B98-0B4D-3839-170A9073C5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D212E685-16F2-CD57-8F24-94C80A592C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90F94EB-D8FF-46BD-0EB1-02B9720A4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pPr/>
              <a:t>1/11/2025</a:t>
            </a:fld>
            <a:endParaRPr lang="en-US"/>
          </a:p>
        </p:txBody>
      </p:sp>
      <p:sp>
        <p:nvSpPr>
          <p:cNvPr id="5" name="Segnaposto piè di pagina 4">
            <a:extLst>
              <a:ext uri="{FF2B5EF4-FFF2-40B4-BE49-F238E27FC236}">
                <a16:creationId xmlns:a16="http://schemas.microsoft.com/office/drawing/2014/main" id="{65E05C7A-E8F9-1686-FBF1-6D0625EB7D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egnaposto numero diapositiva 5">
            <a:extLst>
              <a:ext uri="{FF2B5EF4-FFF2-40B4-BE49-F238E27FC236}">
                <a16:creationId xmlns:a16="http://schemas.microsoft.com/office/drawing/2014/main" id="{6F7E8887-8F71-A9F3-4692-499C4365B0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pPr/>
              <a:t>‹N›</a:t>
            </a:fld>
            <a:endParaRPr lang="en-US"/>
          </a:p>
        </p:txBody>
      </p:sp>
    </p:spTree>
    <p:extLst>
      <p:ext uri="{BB962C8B-B14F-4D97-AF65-F5344CB8AC3E}">
        <p14:creationId xmlns:p14="http://schemas.microsoft.com/office/powerpoint/2010/main" val="279841986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28.png"/><Relationship Id="rId10" Type="http://schemas.openxmlformats.org/officeDocument/2006/relationships/image" Target="../media/image31.png"/><Relationship Id="rId4" Type="http://schemas.openxmlformats.org/officeDocument/2006/relationships/image" Target="../media/image27.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34.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6.png"/><Relationship Id="rId5" Type="http://schemas.microsoft.com/office/2007/relationships/hdphoto" Target="../media/hdphoto1.wdp"/><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7.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43.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44.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5.png"/><Relationship Id="rId5" Type="http://schemas.microsoft.com/office/2007/relationships/hdphoto" Target="../media/hdphoto1.wdp"/><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46.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8.png"/><Relationship Id="rId5" Type="http://schemas.microsoft.com/office/2007/relationships/hdphoto" Target="../media/hdphoto1.wdp"/><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11.xml"/><Relationship Id="rId6" Type="http://schemas.openxmlformats.org/officeDocument/2006/relationships/image" Target="../media/image55.png"/><Relationship Id="rId5" Type="http://schemas.openxmlformats.org/officeDocument/2006/relationships/image" Target="../media/image5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png"/><Relationship Id="rId7"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microsoft.com/office/2007/relationships/hdphoto" Target="../media/hdphoto1.wdp"/><Relationship Id="rId9" Type="http://schemas.openxmlformats.org/officeDocument/2006/relationships/image" Target="../media/image60.png"/></Relationships>
</file>

<file path=ppt/slides/_rels/slide3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png"/><Relationship Id="rId7"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7.png"/><Relationship Id="rId4" Type="http://schemas.microsoft.com/office/2007/relationships/hdphoto" Target="../media/hdphoto1.wdp"/><Relationship Id="rId9"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8.jpg"/><Relationship Id="rId7"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69.png"/><Relationship Id="rId5" Type="http://schemas.microsoft.com/office/2007/relationships/hdphoto" Target="../media/hdphoto1.wdp"/><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71.jpg"/><Relationship Id="rId7"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72.jpg"/></Relationships>
</file>

<file path=ppt/slides/_rels/slide3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png"/><Relationship Id="rId7"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69.png"/><Relationship Id="rId5" Type="http://schemas.openxmlformats.org/officeDocument/2006/relationships/image" Target="../media/image73.jp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75.png"/><Relationship Id="rId2" Type="http://schemas.openxmlformats.org/officeDocument/2006/relationships/video" Target="../media/media4.mp4"/><Relationship Id="rId1" Type="http://schemas.microsoft.com/office/2007/relationships/media" Target="../media/media4.mp4"/><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3.png"/><Relationship Id="rId7"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microsoft.com/office/2007/relationships/hdphoto" Target="../media/hdphoto1.wdp"/><Relationship Id="rId9" Type="http://schemas.openxmlformats.org/officeDocument/2006/relationships/image" Target="../media/image83.png"/></Relationships>
</file>

<file path=ppt/slides/_rels/slide3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3.png"/><Relationship Id="rId7"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11.xml"/><Relationship Id="rId6" Type="http://schemas.openxmlformats.org/officeDocument/2006/relationships/image" Target="../media/image86.png"/><Relationship Id="rId5" Type="http://schemas.openxmlformats.org/officeDocument/2006/relationships/image" Target="../media/image64.png"/><Relationship Id="rId4" Type="http://schemas.microsoft.com/office/2007/relationships/hdphoto" Target="../media/hdphoto1.wdp"/><Relationship Id="rId9" Type="http://schemas.openxmlformats.org/officeDocument/2006/relationships/image" Target="../media/image89.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0.jpg"/><Relationship Id="rId1" Type="http://schemas.openxmlformats.org/officeDocument/2006/relationships/slideLayout" Target="../slideLayouts/slideLayout11.xml"/><Relationship Id="rId6" Type="http://schemas.openxmlformats.org/officeDocument/2006/relationships/image" Target="../media/image91.png"/><Relationship Id="rId5" Type="http://schemas.openxmlformats.org/officeDocument/2006/relationships/image" Target="../media/image69.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2.jpg"/><Relationship Id="rId7"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93.jp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95.png"/><Relationship Id="rId2" Type="http://schemas.openxmlformats.org/officeDocument/2006/relationships/video" Target="../media/media5.mp4"/><Relationship Id="rId1" Type="http://schemas.microsoft.com/office/2007/relationships/media" Target="../media/media5.mp4"/><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3.png"/><Relationship Id="rId7" Type="http://schemas.openxmlformats.org/officeDocument/2006/relationships/image" Target="../media/image98.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97.png"/><Relationship Id="rId5" Type="http://schemas.openxmlformats.org/officeDocument/2006/relationships/image" Target="../media/image96.png"/><Relationship Id="rId4" Type="http://schemas.microsoft.com/office/2007/relationships/hdphoto" Target="../media/hdphoto1.wdp"/><Relationship Id="rId9" Type="http://schemas.openxmlformats.org/officeDocument/2006/relationships/image" Target="../media/image100.png"/></Relationships>
</file>

<file path=ppt/slides/_rels/slide44.xml.rels><?xml version="1.0" encoding="UTF-8" standalone="yes"?>
<Relationships xmlns="http://schemas.openxmlformats.org/package/2006/relationships"><Relationship Id="rId8" Type="http://schemas.openxmlformats.org/officeDocument/2006/relationships/image" Target="../media/image103.jpg"/><Relationship Id="rId3" Type="http://schemas.openxmlformats.org/officeDocument/2006/relationships/image" Target="../media/image101.png"/><Relationship Id="rId7"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99.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105.jp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107.jpg"/><Relationship Id="rId5" Type="http://schemas.openxmlformats.org/officeDocument/2006/relationships/image" Target="../media/image106.jp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09.png"/><Relationship Id="rId2" Type="http://schemas.openxmlformats.org/officeDocument/2006/relationships/video" Target="../media/media6.mp4"/><Relationship Id="rId1" Type="http://schemas.microsoft.com/office/2007/relationships/media" Target="../media/media6.mp4"/><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27.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2.png"/><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98.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11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115.png"/><Relationship Id="rId5" Type="http://schemas.openxmlformats.org/officeDocument/2006/relationships/image" Target="../media/image114.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image" Target="../media/image116.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1.png"/><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110.png"/><Relationship Id="rId5" Type="http://schemas.openxmlformats.org/officeDocument/2006/relationships/image" Target="../media/image98.png"/><Relationship Id="rId4" Type="http://schemas.openxmlformats.org/officeDocument/2006/relationships/image" Target="../media/image117.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119.png"/><Relationship Id="rId4" Type="http://schemas.openxmlformats.org/officeDocument/2006/relationships/image" Target="../media/image118.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121.png"/><Relationship Id="rId5" Type="http://schemas.openxmlformats.org/officeDocument/2006/relationships/image" Target="../media/image120.pn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123.png"/><Relationship Id="rId5" Type="http://schemas.openxmlformats.org/officeDocument/2006/relationships/image" Target="../media/image122.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1.xml"/><Relationship Id="rId5" Type="http://schemas.openxmlformats.org/officeDocument/2006/relationships/image" Target="../media/image124.png"/><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126.png"/><Relationship Id="rId4" Type="http://schemas.openxmlformats.org/officeDocument/2006/relationships/image" Target="../media/image125.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27.png"/><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2" descr="Universita' di Padova DEI (Dip Ingegneria Informazione) Accesso PaperCut">
            <a:extLst>
              <a:ext uri="{FF2B5EF4-FFF2-40B4-BE49-F238E27FC236}">
                <a16:creationId xmlns:a16="http://schemas.microsoft.com/office/drawing/2014/main" id="{1C78E4A9-80B2-2666-AD7F-10CCA19A88E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99B6748C-E420-8877-781D-C5840FC49633}"/>
              </a:ext>
            </a:extLst>
          </p:cNvPr>
          <p:cNvSpPr txBox="1"/>
          <p:nvPr/>
        </p:nvSpPr>
        <p:spPr>
          <a:xfrm>
            <a:off x="0" y="4499138"/>
            <a:ext cx="121920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it-IT" sz="3200" b="1" dirty="0"/>
              <a:t>URBAN MOBILITY CHALLENGE</a:t>
            </a:r>
            <a:endParaRPr lang="it-IT" sz="3200" b="1" dirty="0">
              <a:cs typeface="Arial"/>
            </a:endParaRPr>
          </a:p>
        </p:txBody>
      </p:sp>
      <p:sp>
        <p:nvSpPr>
          <p:cNvPr id="4" name="TextBox 3">
            <a:extLst>
              <a:ext uri="{FF2B5EF4-FFF2-40B4-BE49-F238E27FC236}">
                <a16:creationId xmlns:a16="http://schemas.microsoft.com/office/drawing/2014/main" id="{136B70E5-12B4-0115-4C26-30F1E093539B}"/>
              </a:ext>
            </a:extLst>
          </p:cNvPr>
          <p:cNvSpPr txBox="1"/>
          <p:nvPr/>
        </p:nvSpPr>
        <p:spPr>
          <a:xfrm>
            <a:off x="8677341" y="5934670"/>
            <a:ext cx="3514659" cy="923330"/>
          </a:xfrm>
          <a:prstGeom prst="rect">
            <a:avLst/>
          </a:prstGeom>
          <a:solidFill>
            <a:srgbClr val="C00000"/>
          </a:solidFill>
        </p:spPr>
        <p:txBody>
          <a:bodyPr wrap="square" rtlCol="0">
            <a:spAutoFit/>
          </a:bodyPr>
          <a:lstStyle/>
          <a:p>
            <a:r>
              <a:rPr lang="it-IT" dirty="0"/>
              <a:t>Alessandro </a:t>
            </a:r>
            <a:r>
              <a:rPr lang="it-IT" dirty="0" err="1"/>
              <a:t>Borgherini</a:t>
            </a:r>
            <a:r>
              <a:rPr lang="it-IT" dirty="0"/>
              <a:t> -</a:t>
            </a:r>
          </a:p>
          <a:p>
            <a:r>
              <a:rPr lang="it-IT" dirty="0"/>
              <a:t>Riccardo Rettore - 2110512</a:t>
            </a:r>
          </a:p>
          <a:p>
            <a:r>
              <a:rPr lang="it-IT" dirty="0"/>
              <a:t>Thomas Zamprogno - 2121463 </a:t>
            </a:r>
          </a:p>
        </p:txBody>
      </p:sp>
    </p:spTree>
    <p:extLst>
      <p:ext uri="{BB962C8B-B14F-4D97-AF65-F5344CB8AC3E}">
        <p14:creationId xmlns:p14="http://schemas.microsoft.com/office/powerpoint/2010/main" val="396258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B55FD-3E34-2FA9-15EE-A9878FE0C0F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1C156A1-5C03-24FE-0F49-6D63FD5D3800}"/>
              </a:ext>
            </a:extLst>
          </p:cNvPr>
          <p:cNvSpPr>
            <a:spLocks noGrp="1"/>
          </p:cNvSpPr>
          <p:nvPr>
            <p:ph type="title"/>
          </p:nvPr>
        </p:nvSpPr>
        <p:spPr>
          <a:xfrm>
            <a:off x="0" y="3144490"/>
            <a:ext cx="12192000" cy="1188000"/>
          </a:xfrm>
        </p:spPr>
        <p:txBody>
          <a:bodyPr/>
          <a:lstStyle/>
          <a:p>
            <a:pPr algn="ctr"/>
            <a:r>
              <a:rPr lang="it-IT" sz="3600" dirty="0">
                <a:latin typeface="Arial"/>
                <a:cs typeface="Arial"/>
              </a:rPr>
              <a:t>TRAJECTORY TRACKING - STATE ERROR FEEDBACK</a:t>
            </a:r>
            <a:endParaRPr lang="en-US" dirty="0"/>
          </a:p>
        </p:txBody>
      </p:sp>
      <p:pic>
        <p:nvPicPr>
          <p:cNvPr id="7" name="Picture 2" descr="Universita' di Padova DEI (Dip Ingegneria Informazione) Accesso PaperCut">
            <a:extLst>
              <a:ext uri="{FF2B5EF4-FFF2-40B4-BE49-F238E27FC236}">
                <a16:creationId xmlns:a16="http://schemas.microsoft.com/office/drawing/2014/main" id="{68CF30D8-F2D6-0493-7DB2-D7CFF749F6D4}"/>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770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a:xfrm>
            <a:off x="9034" y="1209522"/>
            <a:ext cx="12181932" cy="900662"/>
          </a:xfrm>
        </p:spPr>
        <p:txBody>
          <a:bodyPr>
            <a:normAutofit/>
          </a:bodyPr>
          <a:lstStyle/>
          <a:p>
            <a:pPr algn="ctr"/>
            <a:r>
              <a:rPr lang="it-IT" sz="3200" dirty="0">
                <a:latin typeface="Arial"/>
                <a:cs typeface="Arial"/>
              </a:rPr>
              <a:t>Linear Control</a:t>
            </a:r>
            <a:endParaRPr lang="it-IT" sz="32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BFCFE5A-A090-104E-08E9-7EE969F17BD4}"/>
              </a:ext>
            </a:extLst>
          </p:cNvPr>
          <p:cNvPicPr>
            <a:picLocks noChangeAspect="1"/>
          </p:cNvPicPr>
          <p:nvPr/>
        </p:nvPicPr>
        <p:blipFill>
          <a:blip r:embed="rId5"/>
          <a:stretch>
            <a:fillRect/>
          </a:stretch>
        </p:blipFill>
        <p:spPr>
          <a:xfrm>
            <a:off x="6064468" y="5408635"/>
            <a:ext cx="6085932" cy="1402075"/>
          </a:xfrm>
          <a:prstGeom prst="rect">
            <a:avLst/>
          </a:prstGeom>
        </p:spPr>
      </p:pic>
      <p:sp>
        <p:nvSpPr>
          <p:cNvPr id="16" name="Rectangle 15">
            <a:extLst>
              <a:ext uri="{FF2B5EF4-FFF2-40B4-BE49-F238E27FC236}">
                <a16:creationId xmlns:a16="http://schemas.microsoft.com/office/drawing/2014/main" id="{B1F55836-83A0-00E6-1CDF-2047D85B19A5}"/>
              </a:ext>
            </a:extLst>
          </p:cNvPr>
          <p:cNvSpPr/>
          <p:nvPr/>
        </p:nvSpPr>
        <p:spPr>
          <a:xfrm>
            <a:off x="8750105" y="6406662"/>
            <a:ext cx="1012873" cy="281353"/>
          </a:xfrm>
          <a:prstGeom prst="rect">
            <a:avLst/>
          </a:prstGeom>
          <a:noFill/>
          <a:ln>
            <a:solidFill>
              <a:srgbClr val="D21F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n>
                <a:solidFill>
                  <a:srgbClr val="FF0000"/>
                </a:solidFill>
              </a:ln>
              <a:noFill/>
            </a:endParaRPr>
          </a:p>
        </p:txBody>
      </p:sp>
      <p:pic>
        <p:nvPicPr>
          <p:cNvPr id="18" name="Picture 17">
            <a:extLst>
              <a:ext uri="{FF2B5EF4-FFF2-40B4-BE49-F238E27FC236}">
                <a16:creationId xmlns:a16="http://schemas.microsoft.com/office/drawing/2014/main" id="{76B7951D-7EF3-E678-61EB-C1B095055213}"/>
              </a:ext>
            </a:extLst>
          </p:cNvPr>
          <p:cNvPicPr>
            <a:picLocks noChangeAspect="1"/>
          </p:cNvPicPr>
          <p:nvPr/>
        </p:nvPicPr>
        <p:blipFill>
          <a:blip r:embed="rId6"/>
          <a:stretch>
            <a:fillRect/>
          </a:stretch>
        </p:blipFill>
        <p:spPr>
          <a:xfrm>
            <a:off x="10080595" y="6491173"/>
            <a:ext cx="2057163" cy="173573"/>
          </a:xfrm>
          <a:prstGeom prst="rect">
            <a:avLst/>
          </a:prstGeom>
        </p:spPr>
      </p:pic>
      <p:pic>
        <p:nvPicPr>
          <p:cNvPr id="10" name="Picture 9">
            <a:extLst>
              <a:ext uri="{FF2B5EF4-FFF2-40B4-BE49-F238E27FC236}">
                <a16:creationId xmlns:a16="http://schemas.microsoft.com/office/drawing/2014/main" id="{86E7309D-7C89-0069-A322-23446450715D}"/>
              </a:ext>
            </a:extLst>
          </p:cNvPr>
          <p:cNvPicPr>
            <a:picLocks noChangeAspect="1"/>
          </p:cNvPicPr>
          <p:nvPr/>
        </p:nvPicPr>
        <p:blipFill>
          <a:blip r:embed="rId7"/>
          <a:stretch>
            <a:fillRect/>
          </a:stretch>
        </p:blipFill>
        <p:spPr>
          <a:xfrm>
            <a:off x="151939" y="2100262"/>
            <a:ext cx="11858625" cy="2657475"/>
          </a:xfrm>
          <a:prstGeom prst="rect">
            <a:avLst/>
          </a:prstGeom>
        </p:spPr>
      </p:pic>
      <p:pic>
        <p:nvPicPr>
          <p:cNvPr id="12" name="Picture 11">
            <a:extLst>
              <a:ext uri="{FF2B5EF4-FFF2-40B4-BE49-F238E27FC236}">
                <a16:creationId xmlns:a16="http://schemas.microsoft.com/office/drawing/2014/main" id="{38C2A3BE-C6D7-2A09-E65D-BC90D05E680A}"/>
              </a:ext>
            </a:extLst>
          </p:cNvPr>
          <p:cNvPicPr>
            <a:picLocks noChangeAspect="1"/>
          </p:cNvPicPr>
          <p:nvPr/>
        </p:nvPicPr>
        <p:blipFill>
          <a:blip r:embed="rId8"/>
          <a:stretch>
            <a:fillRect/>
          </a:stretch>
        </p:blipFill>
        <p:spPr>
          <a:xfrm>
            <a:off x="6081251" y="4591848"/>
            <a:ext cx="6085932" cy="800173"/>
          </a:xfrm>
          <a:prstGeom prst="rect">
            <a:avLst/>
          </a:prstGeom>
        </p:spPr>
      </p:pic>
      <p:cxnSp>
        <p:nvCxnSpPr>
          <p:cNvPr id="9" name="Connettore 2 11">
            <a:extLst>
              <a:ext uri="{FF2B5EF4-FFF2-40B4-BE49-F238E27FC236}">
                <a16:creationId xmlns:a16="http://schemas.microsoft.com/office/drawing/2014/main" id="{F773D56B-3E5F-D629-2963-BD9E4CB76D02}"/>
              </a:ext>
            </a:extLst>
          </p:cNvPr>
          <p:cNvCxnSpPr>
            <a:cxnSpLocks/>
          </p:cNvCxnSpPr>
          <p:nvPr/>
        </p:nvCxnSpPr>
        <p:spPr>
          <a:xfrm>
            <a:off x="9796272" y="6568440"/>
            <a:ext cx="2773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1">
            <a:extLst>
              <a:ext uri="{FF2B5EF4-FFF2-40B4-BE49-F238E27FC236}">
                <a16:creationId xmlns:a16="http://schemas.microsoft.com/office/drawing/2014/main" id="{BC1AD3E0-8340-C778-0CAA-68957CA3064D}"/>
              </a:ext>
            </a:extLst>
          </p:cNvPr>
          <p:cNvCxnSpPr>
            <a:cxnSpLocks/>
          </p:cNvCxnSpPr>
          <p:nvPr/>
        </p:nvCxnSpPr>
        <p:spPr>
          <a:xfrm flipV="1">
            <a:off x="8310623" y="2293091"/>
            <a:ext cx="439482" cy="4679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11">
            <a:extLst>
              <a:ext uri="{FF2B5EF4-FFF2-40B4-BE49-F238E27FC236}">
                <a16:creationId xmlns:a16="http://schemas.microsoft.com/office/drawing/2014/main" id="{F1BCE799-5554-54C4-EB8F-E043ADC86D57}"/>
              </a:ext>
            </a:extLst>
          </p:cNvPr>
          <p:cNvCxnSpPr>
            <a:cxnSpLocks/>
          </p:cNvCxnSpPr>
          <p:nvPr/>
        </p:nvCxnSpPr>
        <p:spPr>
          <a:xfrm flipV="1">
            <a:off x="4517701" y="3196511"/>
            <a:ext cx="374339" cy="1171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541F471-0D1B-43BE-9930-038A44787F62}"/>
              </a:ext>
            </a:extLst>
          </p:cNvPr>
          <p:cNvPicPr>
            <a:picLocks noChangeAspect="1"/>
          </p:cNvPicPr>
          <p:nvPr/>
        </p:nvPicPr>
        <p:blipFill>
          <a:blip r:embed="rId9"/>
          <a:stretch>
            <a:fillRect/>
          </a:stretch>
        </p:blipFill>
        <p:spPr>
          <a:xfrm>
            <a:off x="3485618" y="4448729"/>
            <a:ext cx="2064167" cy="244149"/>
          </a:xfrm>
          <a:prstGeom prst="rect">
            <a:avLst/>
          </a:prstGeom>
          <a:ln>
            <a:solidFill>
              <a:schemeClr val="tx1"/>
            </a:solidFill>
            <a:prstDash val="lgDash"/>
          </a:ln>
        </p:spPr>
      </p:pic>
      <p:pic>
        <p:nvPicPr>
          <p:cNvPr id="19" name="Picture 18">
            <a:extLst>
              <a:ext uri="{FF2B5EF4-FFF2-40B4-BE49-F238E27FC236}">
                <a16:creationId xmlns:a16="http://schemas.microsoft.com/office/drawing/2014/main" id="{9C8DC9D2-F49F-3C20-2B18-91C8F4AF0C10}"/>
              </a:ext>
            </a:extLst>
          </p:cNvPr>
          <p:cNvPicPr>
            <a:picLocks noChangeAspect="1"/>
          </p:cNvPicPr>
          <p:nvPr/>
        </p:nvPicPr>
        <p:blipFill>
          <a:blip r:embed="rId10"/>
          <a:stretch>
            <a:fillRect/>
          </a:stretch>
        </p:blipFill>
        <p:spPr>
          <a:xfrm>
            <a:off x="8750105" y="1794680"/>
            <a:ext cx="1811215" cy="722702"/>
          </a:xfrm>
          <a:prstGeom prst="rect">
            <a:avLst/>
          </a:prstGeom>
          <a:ln>
            <a:solidFill>
              <a:schemeClr val="tx1"/>
            </a:solidFill>
            <a:prstDash val="lgDash"/>
          </a:ln>
        </p:spPr>
      </p:pic>
      <p:pic>
        <p:nvPicPr>
          <p:cNvPr id="23" name="Picture 22">
            <a:extLst>
              <a:ext uri="{FF2B5EF4-FFF2-40B4-BE49-F238E27FC236}">
                <a16:creationId xmlns:a16="http://schemas.microsoft.com/office/drawing/2014/main" id="{726DF578-A388-7AC4-D97B-9A760DA5003F}"/>
              </a:ext>
            </a:extLst>
          </p:cNvPr>
          <p:cNvPicPr>
            <a:picLocks noChangeAspect="1"/>
          </p:cNvPicPr>
          <p:nvPr/>
        </p:nvPicPr>
        <p:blipFill>
          <a:blip r:embed="rId11"/>
          <a:stretch>
            <a:fillRect/>
          </a:stretch>
        </p:blipFill>
        <p:spPr>
          <a:xfrm>
            <a:off x="151939" y="4915634"/>
            <a:ext cx="3361581" cy="1636453"/>
          </a:xfrm>
          <a:prstGeom prst="rect">
            <a:avLst/>
          </a:prstGeom>
        </p:spPr>
      </p:pic>
      <p:pic>
        <p:nvPicPr>
          <p:cNvPr id="29" name="Picture 28">
            <a:extLst>
              <a:ext uri="{FF2B5EF4-FFF2-40B4-BE49-F238E27FC236}">
                <a16:creationId xmlns:a16="http://schemas.microsoft.com/office/drawing/2014/main" id="{6070D761-01A8-0A87-061F-3DCB47BF72EA}"/>
              </a:ext>
            </a:extLst>
          </p:cNvPr>
          <p:cNvPicPr>
            <a:picLocks noChangeAspect="1"/>
          </p:cNvPicPr>
          <p:nvPr/>
        </p:nvPicPr>
        <p:blipFill>
          <a:blip r:embed="rId12"/>
          <a:stretch>
            <a:fillRect/>
          </a:stretch>
        </p:blipFill>
        <p:spPr>
          <a:xfrm>
            <a:off x="2570880" y="5515317"/>
            <a:ext cx="2838450" cy="752475"/>
          </a:xfrm>
          <a:prstGeom prst="rect">
            <a:avLst/>
          </a:prstGeom>
          <a:ln>
            <a:solidFill>
              <a:schemeClr val="tx1"/>
            </a:solidFill>
          </a:ln>
        </p:spPr>
      </p:pic>
    </p:spTree>
    <p:extLst>
      <p:ext uri="{BB962C8B-B14F-4D97-AF65-F5344CB8AC3E}">
        <p14:creationId xmlns:p14="http://schemas.microsoft.com/office/powerpoint/2010/main" val="2023054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computer code&#10;&#10;Description automatically generated">
            <a:extLst>
              <a:ext uri="{FF2B5EF4-FFF2-40B4-BE49-F238E27FC236}">
                <a16:creationId xmlns:a16="http://schemas.microsoft.com/office/drawing/2014/main" id="{CBCDC6F8-13A0-B77E-2B54-45BF866F6505}"/>
              </a:ext>
            </a:extLst>
          </p:cNvPr>
          <p:cNvPicPr>
            <a:picLocks noChangeAspect="1"/>
          </p:cNvPicPr>
          <p:nvPr/>
        </p:nvPicPr>
        <p:blipFill>
          <a:blip r:embed="rId5"/>
          <a:stretch>
            <a:fillRect/>
          </a:stretch>
        </p:blipFill>
        <p:spPr>
          <a:xfrm>
            <a:off x="4276939" y="1566225"/>
            <a:ext cx="7425725" cy="4886864"/>
          </a:xfrm>
          <a:prstGeom prst="rect">
            <a:avLst/>
          </a:prstGeom>
        </p:spPr>
      </p:pic>
      <p:sp>
        <p:nvSpPr>
          <p:cNvPr id="9" name="TextBox 8">
            <a:extLst>
              <a:ext uri="{FF2B5EF4-FFF2-40B4-BE49-F238E27FC236}">
                <a16:creationId xmlns:a16="http://schemas.microsoft.com/office/drawing/2014/main" id="{9961A65F-F49F-4386-8EFF-ABB8EEA3D924}"/>
              </a:ext>
            </a:extLst>
          </p:cNvPr>
          <p:cNvSpPr txBox="1"/>
          <p:nvPr/>
        </p:nvSpPr>
        <p:spPr>
          <a:xfrm>
            <a:off x="278586" y="1546846"/>
            <a:ext cx="4064813"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3000" b="1" dirty="0" err="1">
                <a:cs typeface="Arial"/>
              </a:rPr>
              <a:t>Differential</a:t>
            </a:r>
            <a:r>
              <a:rPr lang="it-IT" sz="3000" b="1" dirty="0">
                <a:cs typeface="Arial"/>
              </a:rPr>
              <a:t> </a:t>
            </a:r>
            <a:r>
              <a:rPr lang="it-IT" sz="3000" b="1" dirty="0" err="1">
                <a:cs typeface="Arial"/>
              </a:rPr>
              <a:t>Flatness</a:t>
            </a:r>
            <a:endParaRPr lang="it-IT" sz="3000" b="1" dirty="0">
              <a:cs typeface="Arial"/>
            </a:endParaRPr>
          </a:p>
        </p:txBody>
      </p:sp>
      <p:pic>
        <p:nvPicPr>
          <p:cNvPr id="10" name="Picture 9" descr="A computer diagram of a circuit board&#10;&#10;Description automatically generated">
            <a:extLst>
              <a:ext uri="{FF2B5EF4-FFF2-40B4-BE49-F238E27FC236}">
                <a16:creationId xmlns:a16="http://schemas.microsoft.com/office/drawing/2014/main" id="{8E028773-C3BC-7FA1-0EE0-4014A11ACBAD}"/>
              </a:ext>
            </a:extLst>
          </p:cNvPr>
          <p:cNvPicPr>
            <a:picLocks noChangeAspect="1"/>
          </p:cNvPicPr>
          <p:nvPr/>
        </p:nvPicPr>
        <p:blipFill>
          <a:blip r:embed="rId6"/>
          <a:stretch>
            <a:fillRect/>
          </a:stretch>
        </p:blipFill>
        <p:spPr>
          <a:xfrm>
            <a:off x="556098" y="2753217"/>
            <a:ext cx="3286125" cy="2362200"/>
          </a:xfrm>
          <a:prstGeom prst="rect">
            <a:avLst/>
          </a:prstGeom>
        </p:spPr>
      </p:pic>
      <p:sp>
        <p:nvSpPr>
          <p:cNvPr id="13" name="Arrow: Right 12">
            <a:extLst>
              <a:ext uri="{FF2B5EF4-FFF2-40B4-BE49-F238E27FC236}">
                <a16:creationId xmlns:a16="http://schemas.microsoft.com/office/drawing/2014/main" id="{761A39D2-1692-03C1-6DD5-5B6A49E564E0}"/>
              </a:ext>
            </a:extLst>
          </p:cNvPr>
          <p:cNvSpPr/>
          <p:nvPr/>
        </p:nvSpPr>
        <p:spPr>
          <a:xfrm rot="-540000">
            <a:off x="2882284" y="3917453"/>
            <a:ext cx="1551628" cy="1714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A653793-C092-7D23-F4CD-B2DBC47CE14B}"/>
              </a:ext>
            </a:extLst>
          </p:cNvPr>
          <p:cNvSpPr/>
          <p:nvPr/>
        </p:nvSpPr>
        <p:spPr>
          <a:xfrm>
            <a:off x="4661866" y="2331875"/>
            <a:ext cx="4228071" cy="12040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32AB9-F329-5224-67E0-56E61A989E81}"/>
              </a:ext>
            </a:extLst>
          </p:cNvPr>
          <p:cNvSpPr/>
          <p:nvPr/>
        </p:nvSpPr>
        <p:spPr>
          <a:xfrm>
            <a:off x="4661865" y="4502855"/>
            <a:ext cx="5291995" cy="14915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960D25-0EF9-23E0-55D5-FBB27EC29BCC}"/>
              </a:ext>
            </a:extLst>
          </p:cNvPr>
          <p:cNvSpPr txBox="1"/>
          <p:nvPr/>
        </p:nvSpPr>
        <p:spPr>
          <a:xfrm>
            <a:off x="556098" y="4909460"/>
            <a:ext cx="3286125" cy="338554"/>
          </a:xfrm>
          <a:prstGeom prst="rect">
            <a:avLst/>
          </a:prstGeom>
          <a:noFill/>
        </p:spPr>
        <p:txBody>
          <a:bodyPr wrap="square" rtlCol="0">
            <a:spAutoFit/>
          </a:bodyPr>
          <a:lstStyle/>
          <a:p>
            <a:pPr algn="ctr"/>
            <a:r>
              <a:rPr lang="it-IT" sz="1600" i="1" dirty="0" err="1"/>
              <a:t>differential</a:t>
            </a:r>
            <a:r>
              <a:rPr lang="it-IT" sz="1600" i="1" dirty="0"/>
              <a:t> </a:t>
            </a:r>
            <a:r>
              <a:rPr lang="it-IT" sz="1600" i="1" dirty="0" err="1"/>
              <a:t>flatness</a:t>
            </a:r>
            <a:r>
              <a:rPr lang="it-IT" sz="1600" i="1" dirty="0"/>
              <a:t> </a:t>
            </a:r>
            <a:r>
              <a:rPr lang="it-IT" sz="1600" i="1" dirty="0" err="1"/>
              <a:t>block</a:t>
            </a:r>
            <a:endParaRPr lang="it-IT" sz="1600" i="1" dirty="0"/>
          </a:p>
        </p:txBody>
      </p:sp>
      <p:sp>
        <p:nvSpPr>
          <p:cNvPr id="4" name="TextBox 3">
            <a:extLst>
              <a:ext uri="{FF2B5EF4-FFF2-40B4-BE49-F238E27FC236}">
                <a16:creationId xmlns:a16="http://schemas.microsoft.com/office/drawing/2014/main" id="{D01ED8D5-DD90-688D-D13E-7A95EC13A5CD}"/>
              </a:ext>
            </a:extLst>
          </p:cNvPr>
          <p:cNvSpPr txBox="1"/>
          <p:nvPr/>
        </p:nvSpPr>
        <p:spPr>
          <a:xfrm>
            <a:off x="9313572" y="3674869"/>
            <a:ext cx="2754442" cy="369332"/>
          </a:xfrm>
          <a:prstGeom prst="rect">
            <a:avLst/>
          </a:prstGeom>
          <a:noFill/>
        </p:spPr>
        <p:txBody>
          <a:bodyPr wrap="square">
            <a:spAutoFit/>
          </a:bodyPr>
          <a:lstStyle/>
          <a:p>
            <a:r>
              <a:rPr lang="it-IT" sz="1800" dirty="0" err="1">
                <a:cs typeface="Arial"/>
              </a:rPr>
              <a:t>Avoiding</a:t>
            </a:r>
            <a:r>
              <a:rPr lang="it-IT" sz="1800" dirty="0">
                <a:cs typeface="Arial"/>
              </a:rPr>
              <a:t> </a:t>
            </a:r>
            <a:r>
              <a:rPr lang="it-IT" sz="1800" dirty="0" err="1">
                <a:cs typeface="Arial"/>
              </a:rPr>
              <a:t>division</a:t>
            </a:r>
            <a:r>
              <a:rPr lang="it-IT" sz="1800" dirty="0">
                <a:cs typeface="Arial"/>
              </a:rPr>
              <a:t> by zero</a:t>
            </a:r>
            <a:endParaRPr lang="en-US" sz="1800" dirty="0" err="1"/>
          </a:p>
        </p:txBody>
      </p:sp>
      <p:sp>
        <p:nvSpPr>
          <p:cNvPr id="18" name="TextBox 17">
            <a:extLst>
              <a:ext uri="{FF2B5EF4-FFF2-40B4-BE49-F238E27FC236}">
                <a16:creationId xmlns:a16="http://schemas.microsoft.com/office/drawing/2014/main" id="{5279886B-33CB-7385-3982-C29E6465402F}"/>
              </a:ext>
            </a:extLst>
          </p:cNvPr>
          <p:cNvSpPr txBox="1"/>
          <p:nvPr/>
        </p:nvSpPr>
        <p:spPr>
          <a:xfrm>
            <a:off x="1162403" y="5375640"/>
            <a:ext cx="2967792" cy="369332"/>
          </a:xfrm>
          <a:prstGeom prst="rect">
            <a:avLst/>
          </a:prstGeom>
          <a:noFill/>
        </p:spPr>
        <p:txBody>
          <a:bodyPr wrap="square">
            <a:spAutoFit/>
          </a:bodyPr>
          <a:lstStyle/>
          <a:p>
            <a:r>
              <a:rPr lang="it-IT" dirty="0">
                <a:sym typeface="Wingdings" panose="05000000000000000000" pitchFamily="2" charset="2"/>
              </a:rPr>
              <a:t>must be </a:t>
            </a:r>
            <a:r>
              <a:rPr lang="it-IT" dirty="0" err="1">
                <a:sym typeface="Wingdings" panose="05000000000000000000" pitchFamily="2" charset="2"/>
              </a:rPr>
              <a:t>twice</a:t>
            </a:r>
            <a:r>
              <a:rPr lang="it-IT" dirty="0">
                <a:sym typeface="Wingdings" panose="05000000000000000000" pitchFamily="2" charset="2"/>
              </a:rPr>
              <a:t> </a:t>
            </a:r>
            <a:r>
              <a:rPr lang="it-IT" dirty="0" err="1">
                <a:sym typeface="Wingdings" panose="05000000000000000000" pitchFamily="2" charset="2"/>
              </a:rPr>
              <a:t>differentiable</a:t>
            </a:r>
            <a:endParaRPr lang="it-IT" dirty="0"/>
          </a:p>
        </p:txBody>
      </p:sp>
      <p:pic>
        <p:nvPicPr>
          <p:cNvPr id="20" name="Picture 19">
            <a:extLst>
              <a:ext uri="{FF2B5EF4-FFF2-40B4-BE49-F238E27FC236}">
                <a16:creationId xmlns:a16="http://schemas.microsoft.com/office/drawing/2014/main" id="{8847DB57-EBB4-B7F9-6A0E-B9BA8950DAA5}"/>
              </a:ext>
            </a:extLst>
          </p:cNvPr>
          <p:cNvPicPr>
            <a:picLocks noChangeAspect="1"/>
          </p:cNvPicPr>
          <p:nvPr/>
        </p:nvPicPr>
        <p:blipFill>
          <a:blip r:embed="rId7"/>
          <a:stretch>
            <a:fillRect/>
          </a:stretch>
        </p:blipFill>
        <p:spPr>
          <a:xfrm>
            <a:off x="300714" y="5428239"/>
            <a:ext cx="921387" cy="304800"/>
          </a:xfrm>
          <a:prstGeom prst="rect">
            <a:avLst/>
          </a:prstGeom>
        </p:spPr>
      </p:pic>
      <p:sp>
        <p:nvSpPr>
          <p:cNvPr id="22" name="TextBox 21">
            <a:extLst>
              <a:ext uri="{FF2B5EF4-FFF2-40B4-BE49-F238E27FC236}">
                <a16:creationId xmlns:a16="http://schemas.microsoft.com/office/drawing/2014/main" id="{457524DC-8513-D6F2-CAAB-770581057B26}"/>
              </a:ext>
            </a:extLst>
          </p:cNvPr>
          <p:cNvSpPr txBox="1"/>
          <p:nvPr/>
        </p:nvSpPr>
        <p:spPr>
          <a:xfrm>
            <a:off x="300714" y="5700773"/>
            <a:ext cx="3642153" cy="369332"/>
          </a:xfrm>
          <a:prstGeom prst="rect">
            <a:avLst/>
          </a:prstGeom>
          <a:noFill/>
        </p:spPr>
        <p:txBody>
          <a:bodyPr wrap="square">
            <a:spAutoFit/>
          </a:bodyPr>
          <a:lstStyle/>
          <a:p>
            <a:r>
              <a:rPr lang="it-IT" dirty="0">
                <a:sym typeface="Wingdings" panose="05000000000000000000" pitchFamily="2" charset="2"/>
              </a:rPr>
              <a:t>and </a:t>
            </a:r>
            <a:r>
              <a:rPr lang="it-IT" dirty="0" err="1">
                <a:sym typeface="Wingdings" panose="05000000000000000000" pitchFamily="2" charset="2"/>
              </a:rPr>
              <a:t>feasible</a:t>
            </a:r>
            <a:r>
              <a:rPr lang="it-IT" dirty="0">
                <a:sym typeface="Wingdings" panose="05000000000000000000" pitchFamily="2" charset="2"/>
              </a:rPr>
              <a:t> for the </a:t>
            </a:r>
            <a:r>
              <a:rPr lang="it-IT" dirty="0" err="1">
                <a:sym typeface="Wingdings" panose="05000000000000000000" pitchFamily="2" charset="2"/>
              </a:rPr>
              <a:t>unicycle</a:t>
            </a:r>
            <a:endParaRPr lang="it-IT" dirty="0"/>
          </a:p>
        </p:txBody>
      </p:sp>
      <p:pic>
        <p:nvPicPr>
          <p:cNvPr id="26" name="Picture 25">
            <a:extLst>
              <a:ext uri="{FF2B5EF4-FFF2-40B4-BE49-F238E27FC236}">
                <a16:creationId xmlns:a16="http://schemas.microsoft.com/office/drawing/2014/main" id="{C59DA3CD-1C01-6BF8-169F-4BF33243C526}"/>
              </a:ext>
            </a:extLst>
          </p:cNvPr>
          <p:cNvPicPr>
            <a:picLocks noChangeAspect="1"/>
          </p:cNvPicPr>
          <p:nvPr/>
        </p:nvPicPr>
        <p:blipFill>
          <a:blip r:embed="rId8"/>
          <a:stretch>
            <a:fillRect/>
          </a:stretch>
        </p:blipFill>
        <p:spPr>
          <a:xfrm>
            <a:off x="328583" y="6070105"/>
            <a:ext cx="1134879" cy="266700"/>
          </a:xfrm>
          <a:prstGeom prst="rect">
            <a:avLst/>
          </a:prstGeom>
        </p:spPr>
      </p:pic>
      <p:sp>
        <p:nvSpPr>
          <p:cNvPr id="27" name="TextBox 26">
            <a:extLst>
              <a:ext uri="{FF2B5EF4-FFF2-40B4-BE49-F238E27FC236}">
                <a16:creationId xmlns:a16="http://schemas.microsoft.com/office/drawing/2014/main" id="{1D599495-E24E-57CC-8B98-D8B241CE1C95}"/>
              </a:ext>
            </a:extLst>
          </p:cNvPr>
          <p:cNvSpPr txBox="1"/>
          <p:nvPr/>
        </p:nvSpPr>
        <p:spPr>
          <a:xfrm>
            <a:off x="1406979" y="5968907"/>
            <a:ext cx="2723216" cy="646331"/>
          </a:xfrm>
          <a:prstGeom prst="rect">
            <a:avLst/>
          </a:prstGeom>
          <a:noFill/>
        </p:spPr>
        <p:txBody>
          <a:bodyPr wrap="square" rtlCol="0">
            <a:spAutoFit/>
          </a:bodyPr>
          <a:lstStyle/>
          <a:p>
            <a:r>
              <a:rPr lang="it-IT" dirty="0" err="1"/>
              <a:t>according</a:t>
            </a:r>
            <a:r>
              <a:rPr lang="it-IT" dirty="0"/>
              <a:t> to the </a:t>
            </a:r>
            <a:r>
              <a:rPr lang="it-IT" dirty="0" err="1"/>
              <a:t>unicycle</a:t>
            </a:r>
            <a:r>
              <a:rPr lang="it-IT" dirty="0"/>
              <a:t> </a:t>
            </a:r>
            <a:r>
              <a:rPr lang="it-IT" dirty="0" err="1"/>
              <a:t>kinematics</a:t>
            </a:r>
            <a:endParaRPr lang="it-IT" dirty="0"/>
          </a:p>
        </p:txBody>
      </p:sp>
      <p:sp>
        <p:nvSpPr>
          <p:cNvPr id="30" name="Rectangle 29">
            <a:extLst>
              <a:ext uri="{FF2B5EF4-FFF2-40B4-BE49-F238E27FC236}">
                <a16:creationId xmlns:a16="http://schemas.microsoft.com/office/drawing/2014/main" id="{AB0264CF-D0B9-B325-B196-B299D6164942}"/>
              </a:ext>
            </a:extLst>
          </p:cNvPr>
          <p:cNvSpPr/>
          <p:nvPr/>
        </p:nvSpPr>
        <p:spPr>
          <a:xfrm>
            <a:off x="300714" y="5373631"/>
            <a:ext cx="3829482" cy="12416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onnettore 2 11">
            <a:extLst>
              <a:ext uri="{FF2B5EF4-FFF2-40B4-BE49-F238E27FC236}">
                <a16:creationId xmlns:a16="http://schemas.microsoft.com/office/drawing/2014/main" id="{47953D1F-9627-696E-014D-EFBF8D704B1C}"/>
              </a:ext>
            </a:extLst>
          </p:cNvPr>
          <p:cNvCxnSpPr>
            <a:cxnSpLocks/>
          </p:cNvCxnSpPr>
          <p:nvPr/>
        </p:nvCxnSpPr>
        <p:spPr>
          <a:xfrm flipH="1" flipV="1">
            <a:off x="9082400" y="3222168"/>
            <a:ext cx="1167548" cy="3887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11">
            <a:extLst>
              <a:ext uri="{FF2B5EF4-FFF2-40B4-BE49-F238E27FC236}">
                <a16:creationId xmlns:a16="http://schemas.microsoft.com/office/drawing/2014/main" id="{9DB8F00B-198D-4609-1498-ACF2DDA61726}"/>
              </a:ext>
            </a:extLst>
          </p:cNvPr>
          <p:cNvCxnSpPr>
            <a:cxnSpLocks/>
          </p:cNvCxnSpPr>
          <p:nvPr/>
        </p:nvCxnSpPr>
        <p:spPr>
          <a:xfrm flipH="1">
            <a:off x="10023122" y="4151704"/>
            <a:ext cx="226826" cy="3511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817FE45-EE6F-427B-6849-06D9275A53B5}"/>
              </a:ext>
            </a:extLst>
          </p:cNvPr>
          <p:cNvSpPr txBox="1"/>
          <p:nvPr/>
        </p:nvSpPr>
        <p:spPr>
          <a:xfrm>
            <a:off x="8767462" y="6292072"/>
            <a:ext cx="3300552" cy="369332"/>
          </a:xfrm>
          <a:prstGeom prst="rect">
            <a:avLst/>
          </a:prstGeom>
          <a:solidFill>
            <a:srgbClr val="FFFF00"/>
          </a:solidFill>
        </p:spPr>
        <p:txBody>
          <a:bodyPr wrap="square" rtlCol="0">
            <a:spAutoFit/>
          </a:bodyPr>
          <a:lstStyle/>
          <a:p>
            <a:r>
              <a:rPr lang="it-IT" dirty="0"/>
              <a:t>! </a:t>
            </a:r>
            <a:r>
              <a:rPr lang="it-IT" dirty="0" err="1"/>
              <a:t>Constraints</a:t>
            </a:r>
            <a:r>
              <a:rPr lang="it-IT" dirty="0"/>
              <a:t> on the </a:t>
            </a:r>
            <a:r>
              <a:rPr lang="it-IT" dirty="0" err="1"/>
              <a:t>trajectory</a:t>
            </a:r>
            <a:r>
              <a:rPr lang="it-IT" dirty="0"/>
              <a:t> !</a:t>
            </a:r>
          </a:p>
        </p:txBody>
      </p:sp>
    </p:spTree>
    <p:extLst>
      <p:ext uri="{BB962C8B-B14F-4D97-AF65-F5344CB8AC3E}">
        <p14:creationId xmlns:p14="http://schemas.microsoft.com/office/powerpoint/2010/main" val="3960579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FD79F9D-D281-AE9A-EB6D-91D6AE9836E5}"/>
              </a:ext>
            </a:extLst>
          </p:cNvPr>
          <p:cNvPicPr>
            <a:picLocks noChangeAspect="1"/>
          </p:cNvPicPr>
          <p:nvPr/>
        </p:nvPicPr>
        <p:blipFill>
          <a:blip r:embed="rId3"/>
          <a:stretch>
            <a:fillRect/>
          </a:stretch>
        </p:blipFill>
        <p:spPr>
          <a:xfrm>
            <a:off x="335471" y="2121447"/>
            <a:ext cx="1920135" cy="868633"/>
          </a:xfrm>
          <a:prstGeom prst="rect">
            <a:avLst/>
          </a:prstGeom>
        </p:spPr>
      </p:pic>
      <p:pic>
        <p:nvPicPr>
          <p:cNvPr id="15" name="Picture 14">
            <a:extLst>
              <a:ext uri="{FF2B5EF4-FFF2-40B4-BE49-F238E27FC236}">
                <a16:creationId xmlns:a16="http://schemas.microsoft.com/office/drawing/2014/main" id="{0805C3B9-8125-D132-B804-F1B9233293AF}"/>
              </a:ext>
            </a:extLst>
          </p:cNvPr>
          <p:cNvPicPr>
            <a:picLocks noChangeAspect="1"/>
          </p:cNvPicPr>
          <p:nvPr/>
        </p:nvPicPr>
        <p:blipFill>
          <a:blip r:embed="rId4"/>
          <a:stretch>
            <a:fillRect/>
          </a:stretch>
        </p:blipFill>
        <p:spPr>
          <a:xfrm>
            <a:off x="335471" y="3015304"/>
            <a:ext cx="6643424" cy="2138441"/>
          </a:xfrm>
          <a:prstGeom prst="rect">
            <a:avLst/>
          </a:prstGeom>
        </p:spPr>
      </p:pic>
      <p:pic>
        <p:nvPicPr>
          <p:cNvPr id="13" name="Picture 12">
            <a:extLst>
              <a:ext uri="{FF2B5EF4-FFF2-40B4-BE49-F238E27FC236}">
                <a16:creationId xmlns:a16="http://schemas.microsoft.com/office/drawing/2014/main" id="{1AF70E2C-6D41-17D3-1CC6-D8F925CD6EB9}"/>
              </a:ext>
            </a:extLst>
          </p:cNvPr>
          <p:cNvPicPr>
            <a:picLocks noChangeAspect="1"/>
          </p:cNvPicPr>
          <p:nvPr/>
        </p:nvPicPr>
        <p:blipFill>
          <a:blip r:embed="rId5"/>
          <a:stretch>
            <a:fillRect/>
          </a:stretch>
        </p:blipFill>
        <p:spPr>
          <a:xfrm>
            <a:off x="7197131" y="1404552"/>
            <a:ext cx="4209956" cy="5302413"/>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6" cstate="print">
            <a:biLevel thresh="25000"/>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A653793-C092-7D23-F4CD-B2DBC47CE14B}"/>
              </a:ext>
            </a:extLst>
          </p:cNvPr>
          <p:cNvSpPr/>
          <p:nvPr/>
        </p:nvSpPr>
        <p:spPr>
          <a:xfrm>
            <a:off x="7519170" y="1677177"/>
            <a:ext cx="2100223" cy="528298"/>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32AB9-F329-5224-67E0-56E61A989E81}"/>
              </a:ext>
            </a:extLst>
          </p:cNvPr>
          <p:cNvSpPr/>
          <p:nvPr/>
        </p:nvSpPr>
        <p:spPr>
          <a:xfrm>
            <a:off x="7519169" y="3876913"/>
            <a:ext cx="3523580" cy="179350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10;&#10;Description automatically generated">
            <a:extLst>
              <a:ext uri="{FF2B5EF4-FFF2-40B4-BE49-F238E27FC236}">
                <a16:creationId xmlns:a16="http://schemas.microsoft.com/office/drawing/2014/main" id="{E3B456F6-4DCD-69E4-94B4-B6A215F5BA3F}"/>
              </a:ext>
            </a:extLst>
          </p:cNvPr>
          <p:cNvPicPr>
            <a:picLocks noChangeAspect="1"/>
          </p:cNvPicPr>
          <p:nvPr/>
        </p:nvPicPr>
        <p:blipFill>
          <a:blip r:embed="rId8"/>
          <a:stretch>
            <a:fillRect/>
          </a:stretch>
        </p:blipFill>
        <p:spPr>
          <a:xfrm>
            <a:off x="3807055" y="1404552"/>
            <a:ext cx="3289299" cy="1477328"/>
          </a:xfrm>
          <a:prstGeom prst="rect">
            <a:avLst/>
          </a:prstGeom>
        </p:spPr>
      </p:pic>
      <p:sp>
        <p:nvSpPr>
          <p:cNvPr id="9" name="TextBox 8">
            <a:extLst>
              <a:ext uri="{FF2B5EF4-FFF2-40B4-BE49-F238E27FC236}">
                <a16:creationId xmlns:a16="http://schemas.microsoft.com/office/drawing/2014/main" id="{9961A65F-F49F-4386-8EFF-ABB8EEA3D924}"/>
              </a:ext>
            </a:extLst>
          </p:cNvPr>
          <p:cNvSpPr txBox="1"/>
          <p:nvPr/>
        </p:nvSpPr>
        <p:spPr>
          <a:xfrm>
            <a:off x="284514" y="1541216"/>
            <a:ext cx="364575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0" lang="it-IT" sz="30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6" name="Picture 5">
            <a:extLst>
              <a:ext uri="{FF2B5EF4-FFF2-40B4-BE49-F238E27FC236}">
                <a16:creationId xmlns:a16="http://schemas.microsoft.com/office/drawing/2014/main" id="{52F5538D-E1EF-F032-8088-BC85D1F4918D}"/>
              </a:ext>
            </a:extLst>
          </p:cNvPr>
          <p:cNvPicPr>
            <a:picLocks noChangeAspect="1"/>
          </p:cNvPicPr>
          <p:nvPr/>
        </p:nvPicPr>
        <p:blipFill>
          <a:blip r:embed="rId9"/>
          <a:stretch>
            <a:fillRect/>
          </a:stretch>
        </p:blipFill>
        <p:spPr>
          <a:xfrm>
            <a:off x="161300" y="5428131"/>
            <a:ext cx="3645755" cy="627933"/>
          </a:xfrm>
          <a:prstGeom prst="rect">
            <a:avLst/>
          </a:prstGeom>
        </p:spPr>
      </p:pic>
      <p:pic>
        <p:nvPicPr>
          <p:cNvPr id="11" name="Picture 10">
            <a:extLst>
              <a:ext uri="{FF2B5EF4-FFF2-40B4-BE49-F238E27FC236}">
                <a16:creationId xmlns:a16="http://schemas.microsoft.com/office/drawing/2014/main" id="{321300E3-A253-934F-76C8-93228F152110}"/>
              </a:ext>
            </a:extLst>
          </p:cNvPr>
          <p:cNvPicPr>
            <a:picLocks noChangeAspect="1"/>
          </p:cNvPicPr>
          <p:nvPr/>
        </p:nvPicPr>
        <p:blipFill>
          <a:blip r:embed="rId10"/>
          <a:stretch>
            <a:fillRect/>
          </a:stretch>
        </p:blipFill>
        <p:spPr>
          <a:xfrm>
            <a:off x="207466" y="6099748"/>
            <a:ext cx="5790410" cy="444102"/>
          </a:xfrm>
          <a:prstGeom prst="rect">
            <a:avLst/>
          </a:prstGeom>
        </p:spPr>
      </p:pic>
      <p:sp>
        <p:nvSpPr>
          <p:cNvPr id="4" name="TextBox 3">
            <a:extLst>
              <a:ext uri="{FF2B5EF4-FFF2-40B4-BE49-F238E27FC236}">
                <a16:creationId xmlns:a16="http://schemas.microsoft.com/office/drawing/2014/main" id="{CA4A6360-9EFB-1256-9BAD-F27CA59CE8F3}"/>
              </a:ext>
            </a:extLst>
          </p:cNvPr>
          <p:cNvSpPr txBox="1"/>
          <p:nvPr/>
        </p:nvSpPr>
        <p:spPr>
          <a:xfrm>
            <a:off x="10038907" y="4198144"/>
            <a:ext cx="1222078" cy="338554"/>
          </a:xfrm>
          <a:prstGeom prst="rect">
            <a:avLst/>
          </a:prstGeom>
          <a:noFill/>
        </p:spPr>
        <p:txBody>
          <a:bodyPr wrap="square">
            <a:spAutoFit/>
          </a:bodyPr>
          <a:lstStyle/>
          <a:p>
            <a:r>
              <a:rPr lang="it-IT" sz="1600" dirty="0" err="1">
                <a:sym typeface="Wingdings" panose="05000000000000000000" pitchFamily="2" charset="2"/>
              </a:rPr>
              <a:t>saturation</a:t>
            </a:r>
            <a:endParaRPr lang="it-IT" sz="1600" dirty="0"/>
          </a:p>
        </p:txBody>
      </p:sp>
      <p:cxnSp>
        <p:nvCxnSpPr>
          <p:cNvPr id="10" name="Straight Connector 9">
            <a:extLst>
              <a:ext uri="{FF2B5EF4-FFF2-40B4-BE49-F238E27FC236}">
                <a16:creationId xmlns:a16="http://schemas.microsoft.com/office/drawing/2014/main" id="{EB17CB8E-AAEC-500B-4051-04ED189E6B72}"/>
              </a:ext>
            </a:extLst>
          </p:cNvPr>
          <p:cNvCxnSpPr/>
          <p:nvPr/>
        </p:nvCxnSpPr>
        <p:spPr>
          <a:xfrm>
            <a:off x="2377440" y="3876913"/>
            <a:ext cx="72523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E8CE5B1-0F7A-4F5A-4EE1-D7BE5F95305F}"/>
              </a:ext>
            </a:extLst>
          </p:cNvPr>
          <p:cNvSpPr txBox="1"/>
          <p:nvPr/>
        </p:nvSpPr>
        <p:spPr>
          <a:xfrm>
            <a:off x="2545080" y="3878104"/>
            <a:ext cx="343364" cy="307777"/>
          </a:xfrm>
          <a:prstGeom prst="rect">
            <a:avLst/>
          </a:prstGeom>
          <a:noFill/>
        </p:spPr>
        <p:txBody>
          <a:bodyPr wrap="none" rtlCol="0">
            <a:spAutoFit/>
          </a:bodyPr>
          <a:lstStyle/>
          <a:p>
            <a:r>
              <a:rPr lang="it-IT" sz="1400" dirty="0"/>
              <a:t>TI</a:t>
            </a:r>
          </a:p>
        </p:txBody>
      </p:sp>
      <p:cxnSp>
        <p:nvCxnSpPr>
          <p:cNvPr id="16" name="Straight Connector 15">
            <a:extLst>
              <a:ext uri="{FF2B5EF4-FFF2-40B4-BE49-F238E27FC236}">
                <a16:creationId xmlns:a16="http://schemas.microsoft.com/office/drawing/2014/main" id="{390C9BEA-FE9F-DEE0-AE72-7D904F7F3513}"/>
              </a:ext>
            </a:extLst>
          </p:cNvPr>
          <p:cNvCxnSpPr>
            <a:cxnSpLocks/>
          </p:cNvCxnSpPr>
          <p:nvPr/>
        </p:nvCxnSpPr>
        <p:spPr>
          <a:xfrm>
            <a:off x="3733800" y="3857638"/>
            <a:ext cx="20332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CD7F4AE-AB91-D79E-FF84-55F52C656D3A}"/>
              </a:ext>
            </a:extLst>
          </p:cNvPr>
          <p:cNvSpPr txBox="1"/>
          <p:nvPr/>
        </p:nvSpPr>
        <p:spPr>
          <a:xfrm>
            <a:off x="3628512" y="3876913"/>
            <a:ext cx="413896" cy="307777"/>
          </a:xfrm>
          <a:prstGeom prst="rect">
            <a:avLst/>
          </a:prstGeom>
          <a:noFill/>
        </p:spPr>
        <p:txBody>
          <a:bodyPr wrap="none" rtlCol="0">
            <a:spAutoFit/>
          </a:bodyPr>
          <a:lstStyle/>
          <a:p>
            <a:r>
              <a:rPr lang="it-IT" sz="1400" dirty="0"/>
              <a:t>TV</a:t>
            </a:r>
          </a:p>
        </p:txBody>
      </p:sp>
      <p:sp>
        <p:nvSpPr>
          <p:cNvPr id="25" name="TextBox 24">
            <a:extLst>
              <a:ext uri="{FF2B5EF4-FFF2-40B4-BE49-F238E27FC236}">
                <a16:creationId xmlns:a16="http://schemas.microsoft.com/office/drawing/2014/main" id="{4BFA05B4-8BF4-EDCE-69D9-E8F99A67AD56}"/>
              </a:ext>
            </a:extLst>
          </p:cNvPr>
          <p:cNvSpPr txBox="1"/>
          <p:nvPr/>
        </p:nvSpPr>
        <p:spPr>
          <a:xfrm>
            <a:off x="4961491" y="4055758"/>
            <a:ext cx="2168556" cy="1077218"/>
          </a:xfrm>
          <a:prstGeom prst="rect">
            <a:avLst/>
          </a:prstGeom>
          <a:noFill/>
          <a:ln>
            <a:solidFill>
              <a:srgbClr val="C00000"/>
            </a:solidFill>
          </a:ln>
        </p:spPr>
        <p:txBody>
          <a:bodyPr wrap="square">
            <a:spAutoFit/>
          </a:bodyPr>
          <a:lstStyle/>
          <a:p>
            <a:r>
              <a:rPr lang="it-IT" sz="1600" dirty="0">
                <a:sym typeface="Wingdings" panose="05000000000000000000" pitchFamily="2" charset="2"/>
              </a:rPr>
              <a:t>no </a:t>
            </a:r>
            <a:r>
              <a:rPr lang="it-IT" sz="1600" dirty="0" err="1">
                <a:sym typeface="Wingdings" panose="05000000000000000000" pitchFamily="2" charset="2"/>
              </a:rPr>
              <a:t>guarantee</a:t>
            </a:r>
            <a:r>
              <a:rPr lang="it-IT" sz="1600" dirty="0">
                <a:sym typeface="Wingdings" panose="05000000000000000000" pitchFamily="2" charset="2"/>
              </a:rPr>
              <a:t> of </a:t>
            </a:r>
            <a:r>
              <a:rPr lang="it-IT" sz="1600" dirty="0" err="1">
                <a:sym typeface="Wingdings" panose="05000000000000000000" pitchFamily="2" charset="2"/>
              </a:rPr>
              <a:t>asymptotic</a:t>
            </a:r>
            <a:r>
              <a:rPr lang="it-IT" sz="1600" dirty="0">
                <a:sym typeface="Wingdings" panose="05000000000000000000" pitchFamily="2" charset="2"/>
              </a:rPr>
              <a:t> </a:t>
            </a:r>
            <a:r>
              <a:rPr lang="it-IT" sz="1600" dirty="0" err="1">
                <a:sym typeface="Wingdings" panose="05000000000000000000" pitchFamily="2" charset="2"/>
              </a:rPr>
              <a:t>stability</a:t>
            </a:r>
            <a:r>
              <a:rPr lang="it-IT" sz="1600" dirty="0">
                <a:sym typeface="Wingdings" panose="05000000000000000000" pitchFamily="2" charset="2"/>
              </a:rPr>
              <a:t>,</a:t>
            </a:r>
          </a:p>
          <a:p>
            <a:r>
              <a:rPr lang="it-IT" sz="1600" dirty="0" err="1">
                <a:sym typeface="Wingdings" panose="05000000000000000000" pitchFamily="2" charset="2"/>
              </a:rPr>
              <a:t>only</a:t>
            </a:r>
            <a:r>
              <a:rPr lang="it-IT" sz="1600" dirty="0">
                <a:sym typeface="Wingdings" panose="05000000000000000000" pitchFamily="2" charset="2"/>
              </a:rPr>
              <a:t> for </a:t>
            </a:r>
            <a:r>
              <a:rPr lang="it-IT" sz="1600" dirty="0" err="1">
                <a:sym typeface="Wingdings" panose="05000000000000000000" pitchFamily="2" charset="2"/>
              </a:rPr>
              <a:t>rectilinear</a:t>
            </a:r>
            <a:r>
              <a:rPr lang="it-IT" sz="1600" dirty="0">
                <a:sym typeface="Wingdings" panose="05000000000000000000" pitchFamily="2" charset="2"/>
              </a:rPr>
              <a:t> and </a:t>
            </a:r>
            <a:r>
              <a:rPr lang="it-IT" sz="1600" dirty="0" err="1">
                <a:sym typeface="Wingdings" panose="05000000000000000000" pitchFamily="2" charset="2"/>
              </a:rPr>
              <a:t>circular</a:t>
            </a:r>
            <a:r>
              <a:rPr lang="it-IT" sz="1600" dirty="0">
                <a:sym typeface="Wingdings" panose="05000000000000000000" pitchFamily="2" charset="2"/>
              </a:rPr>
              <a:t> </a:t>
            </a:r>
            <a:r>
              <a:rPr lang="it-IT" sz="1600" dirty="0" err="1">
                <a:sym typeface="Wingdings" panose="05000000000000000000" pitchFamily="2" charset="2"/>
              </a:rPr>
              <a:t>motion</a:t>
            </a:r>
            <a:endParaRPr lang="it-IT" sz="1600" dirty="0"/>
          </a:p>
        </p:txBody>
      </p:sp>
      <p:cxnSp>
        <p:nvCxnSpPr>
          <p:cNvPr id="26" name="Connettore 2 11">
            <a:extLst>
              <a:ext uri="{FF2B5EF4-FFF2-40B4-BE49-F238E27FC236}">
                <a16:creationId xmlns:a16="http://schemas.microsoft.com/office/drawing/2014/main" id="{D2A50DFE-5FA8-DC4D-3066-5D62076949A9}"/>
              </a:ext>
            </a:extLst>
          </p:cNvPr>
          <p:cNvCxnSpPr>
            <a:cxnSpLocks/>
          </p:cNvCxnSpPr>
          <p:nvPr/>
        </p:nvCxnSpPr>
        <p:spPr>
          <a:xfrm>
            <a:off x="4097535" y="4066474"/>
            <a:ext cx="784915" cy="142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11">
            <a:extLst>
              <a:ext uri="{FF2B5EF4-FFF2-40B4-BE49-F238E27FC236}">
                <a16:creationId xmlns:a16="http://schemas.microsoft.com/office/drawing/2014/main" id="{8E5D271B-F1D7-A1E6-9543-D7CACA67F496}"/>
              </a:ext>
            </a:extLst>
          </p:cNvPr>
          <p:cNvCxnSpPr>
            <a:cxnSpLocks/>
          </p:cNvCxnSpPr>
          <p:nvPr/>
        </p:nvCxnSpPr>
        <p:spPr>
          <a:xfrm>
            <a:off x="4754868" y="3844421"/>
            <a:ext cx="2773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53F2DAE-015B-A20C-29DD-2F525B1ED4C5}"/>
              </a:ext>
            </a:extLst>
          </p:cNvPr>
          <p:cNvSpPr txBox="1"/>
          <p:nvPr/>
        </p:nvSpPr>
        <p:spPr>
          <a:xfrm>
            <a:off x="4980480" y="3667800"/>
            <a:ext cx="1998416" cy="307777"/>
          </a:xfrm>
          <a:prstGeom prst="rect">
            <a:avLst/>
          </a:prstGeom>
          <a:noFill/>
        </p:spPr>
        <p:txBody>
          <a:bodyPr wrap="square">
            <a:spAutoFit/>
          </a:bodyPr>
          <a:lstStyle/>
          <a:p>
            <a:r>
              <a:rPr lang="it-IT" sz="1400" dirty="0" err="1">
                <a:sym typeface="Wingdings" panose="05000000000000000000" pitchFamily="2" charset="2"/>
              </a:rPr>
              <a:t>persistent</a:t>
            </a:r>
            <a:r>
              <a:rPr lang="it-IT" sz="1400" dirty="0">
                <a:sym typeface="Wingdings" panose="05000000000000000000" pitchFamily="2" charset="2"/>
              </a:rPr>
              <a:t> </a:t>
            </a:r>
            <a:r>
              <a:rPr lang="it-IT" sz="1400" dirty="0" err="1">
                <a:sym typeface="Wingdings" panose="05000000000000000000" pitchFamily="2" charset="2"/>
              </a:rPr>
              <a:t>trajectories</a:t>
            </a:r>
            <a:endParaRPr lang="it-IT" sz="1400" dirty="0"/>
          </a:p>
        </p:txBody>
      </p:sp>
    </p:spTree>
    <p:extLst>
      <p:ext uri="{BB962C8B-B14F-4D97-AF65-F5344CB8AC3E}">
        <p14:creationId xmlns:p14="http://schemas.microsoft.com/office/powerpoint/2010/main" val="884780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C1D94-DA35-1372-DC13-FB9DE1ADFEC6}"/>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712175FA-2132-5B01-2834-EFBEED7588A1}"/>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42EC25F-A036-D690-387A-73027A293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81826"/>
            <a:ext cx="6027105" cy="5083974"/>
          </a:xfrm>
          <a:prstGeom prst="rect">
            <a:avLst/>
          </a:prstGeom>
        </p:spPr>
      </p:pic>
      <p:pic>
        <p:nvPicPr>
          <p:cNvPr id="8" name="Picture 7">
            <a:extLst>
              <a:ext uri="{FF2B5EF4-FFF2-40B4-BE49-F238E27FC236}">
                <a16:creationId xmlns:a16="http://schemas.microsoft.com/office/drawing/2014/main" id="{EB88C0F6-6819-323F-AEF9-C5ADA71A06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8799" y="1681826"/>
            <a:ext cx="6068799" cy="5119144"/>
          </a:xfrm>
          <a:prstGeom prst="rect">
            <a:avLst/>
          </a:prstGeom>
        </p:spPr>
      </p:pic>
      <p:cxnSp>
        <p:nvCxnSpPr>
          <p:cNvPr id="6" name="Connettore 2 11">
            <a:extLst>
              <a:ext uri="{FF2B5EF4-FFF2-40B4-BE49-F238E27FC236}">
                <a16:creationId xmlns:a16="http://schemas.microsoft.com/office/drawing/2014/main" id="{F4DDAF9D-F91B-C845-A493-5756CEBED9AA}"/>
              </a:ext>
            </a:extLst>
          </p:cNvPr>
          <p:cNvCxnSpPr>
            <a:cxnSpLocks/>
          </p:cNvCxnSpPr>
          <p:nvPr/>
        </p:nvCxnSpPr>
        <p:spPr>
          <a:xfrm flipH="1">
            <a:off x="2578608" y="2358392"/>
            <a:ext cx="469391" cy="18532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11">
            <a:extLst>
              <a:ext uri="{FF2B5EF4-FFF2-40B4-BE49-F238E27FC236}">
                <a16:creationId xmlns:a16="http://schemas.microsoft.com/office/drawing/2014/main" id="{DF37B2A2-D497-2397-9B87-09C42CE29DF6}"/>
              </a:ext>
            </a:extLst>
          </p:cNvPr>
          <p:cNvCxnSpPr>
            <a:cxnSpLocks/>
          </p:cNvCxnSpPr>
          <p:nvPr/>
        </p:nvCxnSpPr>
        <p:spPr>
          <a:xfrm>
            <a:off x="9357360" y="2136124"/>
            <a:ext cx="256032" cy="1773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9E88F35-870F-ECA5-FCE1-40DF3068B1F2}"/>
              </a:ext>
            </a:extLst>
          </p:cNvPr>
          <p:cNvSpPr txBox="1"/>
          <p:nvPr/>
        </p:nvSpPr>
        <p:spPr>
          <a:xfrm>
            <a:off x="341083" y="1497290"/>
            <a:ext cx="5500915" cy="307777"/>
          </a:xfrm>
          <a:prstGeom prst="rect">
            <a:avLst/>
          </a:prstGeom>
          <a:noFill/>
        </p:spPr>
        <p:txBody>
          <a:bodyPr wrap="square" rtlCol="0">
            <a:spAutoFit/>
          </a:bodyPr>
          <a:lstStyle/>
          <a:p>
            <a:pPr algn="ctr"/>
            <a:r>
              <a:rPr lang="it-IT" sz="1400" b="1" dirty="0"/>
              <a:t>X TRACKING</a:t>
            </a:r>
          </a:p>
        </p:txBody>
      </p:sp>
      <p:sp>
        <p:nvSpPr>
          <p:cNvPr id="5" name="TextBox 4">
            <a:extLst>
              <a:ext uri="{FF2B5EF4-FFF2-40B4-BE49-F238E27FC236}">
                <a16:creationId xmlns:a16="http://schemas.microsoft.com/office/drawing/2014/main" id="{9A29B599-5CF6-71FF-230D-079DA9F1E3A2}"/>
              </a:ext>
            </a:extLst>
          </p:cNvPr>
          <p:cNvSpPr txBox="1"/>
          <p:nvPr/>
        </p:nvSpPr>
        <p:spPr>
          <a:xfrm>
            <a:off x="6461762" y="1522093"/>
            <a:ext cx="5500915" cy="307777"/>
          </a:xfrm>
          <a:prstGeom prst="rect">
            <a:avLst/>
          </a:prstGeom>
          <a:noFill/>
        </p:spPr>
        <p:txBody>
          <a:bodyPr wrap="square">
            <a:spAutoFit/>
          </a:bodyPr>
          <a:lstStyle/>
          <a:p>
            <a:pPr algn="ctr"/>
            <a:r>
              <a:rPr lang="it-IT" sz="1400" b="1" dirty="0"/>
              <a:t>Y TRACKING</a:t>
            </a:r>
          </a:p>
        </p:txBody>
      </p:sp>
      <p:sp>
        <p:nvSpPr>
          <p:cNvPr id="11" name="TextBox 8">
            <a:extLst>
              <a:ext uri="{FF2B5EF4-FFF2-40B4-BE49-F238E27FC236}">
                <a16:creationId xmlns:a16="http://schemas.microsoft.com/office/drawing/2014/main" id="{C7A31272-39BE-7A4C-5614-96B458388C32}"/>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Plots</a:t>
            </a:r>
          </a:p>
        </p:txBody>
      </p:sp>
    </p:spTree>
    <p:extLst>
      <p:ext uri="{BB962C8B-B14F-4D97-AF65-F5344CB8AC3E}">
        <p14:creationId xmlns:p14="http://schemas.microsoft.com/office/powerpoint/2010/main" val="18657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98E09A5-7606-5EB8-42C5-41FF056142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066" y="1162762"/>
            <a:ext cx="10761905" cy="5695238"/>
          </a:xfrm>
          <a:prstGeom prst="rect">
            <a:avLst/>
          </a:prstGeom>
        </p:spPr>
      </p:pic>
    </p:spTree>
    <p:extLst>
      <p:ext uri="{BB962C8B-B14F-4D97-AF65-F5344CB8AC3E}">
        <p14:creationId xmlns:p14="http://schemas.microsoft.com/office/powerpoint/2010/main" val="2172799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5BF2E3C-03DB-1384-65FC-2AA033DE28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536" y="1120877"/>
            <a:ext cx="10950928" cy="5737123"/>
          </a:xfrm>
          <a:prstGeom prst="rect">
            <a:avLst/>
          </a:prstGeom>
        </p:spPr>
      </p:pic>
      <p:sp>
        <p:nvSpPr>
          <p:cNvPr id="9" name="TextBox 8">
            <a:extLst>
              <a:ext uri="{FF2B5EF4-FFF2-40B4-BE49-F238E27FC236}">
                <a16:creationId xmlns:a16="http://schemas.microsoft.com/office/drawing/2014/main" id="{9961A65F-F49F-4386-8EFF-ABB8EEA3D924}"/>
              </a:ext>
            </a:extLst>
          </p:cNvPr>
          <p:cNvSpPr txBox="1"/>
          <p:nvPr/>
        </p:nvSpPr>
        <p:spPr>
          <a:xfrm>
            <a:off x="1342102" y="1388458"/>
            <a:ext cx="36261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dirty="0">
                <a:cs typeface="Arial"/>
              </a:rPr>
              <a:t>FOCUS ON SQUARE CORNER</a:t>
            </a:r>
          </a:p>
          <a:p>
            <a:endParaRPr lang="it-IT" dirty="0">
              <a:cs typeface="Arial"/>
            </a:endParaRPr>
          </a:p>
        </p:txBody>
      </p:sp>
      <p:cxnSp>
        <p:nvCxnSpPr>
          <p:cNvPr id="2" name="Connettore 2 11">
            <a:extLst>
              <a:ext uri="{FF2B5EF4-FFF2-40B4-BE49-F238E27FC236}">
                <a16:creationId xmlns:a16="http://schemas.microsoft.com/office/drawing/2014/main" id="{E08565B8-C377-344A-F9A1-97414C8586F9}"/>
              </a:ext>
            </a:extLst>
          </p:cNvPr>
          <p:cNvCxnSpPr>
            <a:cxnSpLocks/>
          </p:cNvCxnSpPr>
          <p:nvPr/>
        </p:nvCxnSpPr>
        <p:spPr>
          <a:xfrm>
            <a:off x="6553200" y="3823858"/>
            <a:ext cx="301752" cy="331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932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2" name="lienar720">
            <a:hlinkClick r:id="" action="ppaction://media"/>
            <a:extLst>
              <a:ext uri="{FF2B5EF4-FFF2-40B4-BE49-F238E27FC236}">
                <a16:creationId xmlns:a16="http://schemas.microsoft.com/office/drawing/2014/main" id="{5C47DB20-4FC3-B811-1854-748BAB4BB18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19333" y="1146750"/>
            <a:ext cx="10153333" cy="5711250"/>
          </a:xfrm>
          <a:prstGeom prst="rect">
            <a:avLst/>
          </a:prstGeom>
        </p:spPr>
      </p:pic>
    </p:spTree>
    <p:extLst>
      <p:ext uri="{BB962C8B-B14F-4D97-AF65-F5344CB8AC3E}">
        <p14:creationId xmlns:p14="http://schemas.microsoft.com/office/powerpoint/2010/main" val="23528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6" name="Titolo 1">
            <a:extLst>
              <a:ext uri="{FF2B5EF4-FFF2-40B4-BE49-F238E27FC236}">
                <a16:creationId xmlns:a16="http://schemas.microsoft.com/office/drawing/2014/main" id="{9DE42428-1FFF-F860-28EC-6A163DC7C217}"/>
              </a:ext>
            </a:extLst>
          </p:cNvPr>
          <p:cNvSpPr>
            <a:spLocks noGrp="1"/>
          </p:cNvSpPr>
          <p:nvPr>
            <p:ph type="title"/>
          </p:nvPr>
        </p:nvSpPr>
        <p:spPr>
          <a:xfrm>
            <a:off x="9034" y="1209522"/>
            <a:ext cx="12181932" cy="900662"/>
          </a:xfrm>
        </p:spPr>
        <p:txBody>
          <a:bodyPr>
            <a:normAutofit/>
          </a:bodyPr>
          <a:lstStyle/>
          <a:p>
            <a:pPr algn="ctr"/>
            <a:r>
              <a:rPr lang="it-IT" sz="3200" dirty="0" err="1">
                <a:latin typeface="Arial"/>
                <a:cs typeface="Arial"/>
              </a:rPr>
              <a:t>Nonlinear</a:t>
            </a:r>
            <a:r>
              <a:rPr lang="it-IT" sz="3200" dirty="0">
                <a:latin typeface="Arial"/>
                <a:cs typeface="Arial"/>
              </a:rPr>
              <a:t> Control</a:t>
            </a:r>
            <a:endParaRPr lang="it-IT" sz="3200" dirty="0"/>
          </a:p>
        </p:txBody>
      </p:sp>
      <p:pic>
        <p:nvPicPr>
          <p:cNvPr id="17" name="Picture 16">
            <a:extLst>
              <a:ext uri="{FF2B5EF4-FFF2-40B4-BE49-F238E27FC236}">
                <a16:creationId xmlns:a16="http://schemas.microsoft.com/office/drawing/2014/main" id="{93340430-3080-B6E7-5ED9-788AD11A8290}"/>
              </a:ext>
            </a:extLst>
          </p:cNvPr>
          <p:cNvPicPr>
            <a:picLocks noChangeAspect="1"/>
          </p:cNvPicPr>
          <p:nvPr/>
        </p:nvPicPr>
        <p:blipFill>
          <a:blip r:embed="rId5"/>
          <a:stretch>
            <a:fillRect/>
          </a:stretch>
        </p:blipFill>
        <p:spPr>
          <a:xfrm>
            <a:off x="40684" y="4975135"/>
            <a:ext cx="6085932" cy="800173"/>
          </a:xfrm>
          <a:prstGeom prst="rect">
            <a:avLst/>
          </a:prstGeom>
        </p:spPr>
      </p:pic>
      <p:pic>
        <p:nvPicPr>
          <p:cNvPr id="18" name="Picture 17">
            <a:extLst>
              <a:ext uri="{FF2B5EF4-FFF2-40B4-BE49-F238E27FC236}">
                <a16:creationId xmlns:a16="http://schemas.microsoft.com/office/drawing/2014/main" id="{EB8E6FE1-7EE3-692A-3533-D403179EFD4A}"/>
              </a:ext>
            </a:extLst>
          </p:cNvPr>
          <p:cNvPicPr>
            <a:picLocks noChangeAspect="1"/>
          </p:cNvPicPr>
          <p:nvPr/>
        </p:nvPicPr>
        <p:blipFill>
          <a:blip r:embed="rId6"/>
          <a:stretch>
            <a:fillRect/>
          </a:stretch>
        </p:blipFill>
        <p:spPr>
          <a:xfrm>
            <a:off x="6050280" y="4951435"/>
            <a:ext cx="6085932" cy="1402075"/>
          </a:xfrm>
          <a:prstGeom prst="rect">
            <a:avLst/>
          </a:prstGeom>
        </p:spPr>
      </p:pic>
      <p:sp>
        <p:nvSpPr>
          <p:cNvPr id="19" name="Rectangle 18">
            <a:extLst>
              <a:ext uri="{FF2B5EF4-FFF2-40B4-BE49-F238E27FC236}">
                <a16:creationId xmlns:a16="http://schemas.microsoft.com/office/drawing/2014/main" id="{2F80722A-AB88-2D2D-C6D2-C13A0847A7C7}"/>
              </a:ext>
            </a:extLst>
          </p:cNvPr>
          <p:cNvSpPr/>
          <p:nvPr/>
        </p:nvSpPr>
        <p:spPr>
          <a:xfrm>
            <a:off x="8750105" y="5964702"/>
            <a:ext cx="1012873" cy="281353"/>
          </a:xfrm>
          <a:prstGeom prst="rect">
            <a:avLst/>
          </a:prstGeom>
          <a:noFill/>
          <a:ln>
            <a:solidFill>
              <a:srgbClr val="D21F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n>
                <a:solidFill>
                  <a:srgbClr val="FF0000"/>
                </a:solidFill>
              </a:ln>
              <a:noFill/>
            </a:endParaRPr>
          </a:p>
        </p:txBody>
      </p:sp>
      <p:pic>
        <p:nvPicPr>
          <p:cNvPr id="20" name="Picture 19">
            <a:extLst>
              <a:ext uri="{FF2B5EF4-FFF2-40B4-BE49-F238E27FC236}">
                <a16:creationId xmlns:a16="http://schemas.microsoft.com/office/drawing/2014/main" id="{7F17878A-F143-D8E0-2F05-90A63987E653}"/>
              </a:ext>
            </a:extLst>
          </p:cNvPr>
          <p:cNvPicPr>
            <a:picLocks noChangeAspect="1"/>
          </p:cNvPicPr>
          <p:nvPr/>
        </p:nvPicPr>
        <p:blipFill>
          <a:blip r:embed="rId7"/>
          <a:stretch>
            <a:fillRect/>
          </a:stretch>
        </p:blipFill>
        <p:spPr>
          <a:xfrm>
            <a:off x="5659474" y="6311399"/>
            <a:ext cx="2495526" cy="210560"/>
          </a:xfrm>
          <a:prstGeom prst="rect">
            <a:avLst/>
          </a:prstGeom>
        </p:spPr>
      </p:pic>
      <p:sp>
        <p:nvSpPr>
          <p:cNvPr id="21" name="Arrow: Right 20">
            <a:extLst>
              <a:ext uri="{FF2B5EF4-FFF2-40B4-BE49-F238E27FC236}">
                <a16:creationId xmlns:a16="http://schemas.microsoft.com/office/drawing/2014/main" id="{65F66093-9585-0969-BE2D-2D953F402913}"/>
              </a:ext>
            </a:extLst>
          </p:cNvPr>
          <p:cNvSpPr/>
          <p:nvPr/>
        </p:nvSpPr>
        <p:spPr>
          <a:xfrm rot="9644067">
            <a:off x="8233187" y="6201148"/>
            <a:ext cx="398286" cy="16655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D541E13-41E7-8DC3-B354-4E33E4F1F6D4}"/>
              </a:ext>
            </a:extLst>
          </p:cNvPr>
          <p:cNvPicPr>
            <a:picLocks noChangeAspect="1"/>
          </p:cNvPicPr>
          <p:nvPr/>
        </p:nvPicPr>
        <p:blipFill>
          <a:blip r:embed="rId8"/>
          <a:stretch>
            <a:fillRect/>
          </a:stretch>
        </p:blipFill>
        <p:spPr>
          <a:xfrm>
            <a:off x="157162" y="2085975"/>
            <a:ext cx="11877675" cy="2686050"/>
          </a:xfrm>
          <a:prstGeom prst="rect">
            <a:avLst/>
          </a:prstGeom>
        </p:spPr>
      </p:pic>
      <p:sp>
        <p:nvSpPr>
          <p:cNvPr id="3" name="TextBox 2">
            <a:extLst>
              <a:ext uri="{FF2B5EF4-FFF2-40B4-BE49-F238E27FC236}">
                <a16:creationId xmlns:a16="http://schemas.microsoft.com/office/drawing/2014/main" id="{18836B79-C75C-C068-CE3B-D33B408FB996}"/>
              </a:ext>
            </a:extLst>
          </p:cNvPr>
          <p:cNvSpPr txBox="1"/>
          <p:nvPr/>
        </p:nvSpPr>
        <p:spPr>
          <a:xfrm>
            <a:off x="1192125" y="6138721"/>
            <a:ext cx="3176500" cy="307777"/>
          </a:xfrm>
          <a:prstGeom prst="rect">
            <a:avLst/>
          </a:prstGeom>
          <a:solidFill>
            <a:schemeClr val="bg1"/>
          </a:solidFill>
          <a:ln>
            <a:solidFill>
              <a:schemeClr val="tx1"/>
            </a:solidFill>
            <a:prstDash val="lgDash"/>
          </a:ln>
        </p:spPr>
        <p:txBody>
          <a:bodyPr wrap="square" rtlCol="0">
            <a:spAutoFit/>
          </a:bodyPr>
          <a:lstStyle/>
          <a:p>
            <a:r>
              <a:rPr lang="it-IT" sz="1400" dirty="0" err="1"/>
              <a:t>dynamic</a:t>
            </a:r>
            <a:r>
              <a:rPr lang="it-IT" sz="1400" dirty="0"/>
              <a:t> of the </a:t>
            </a:r>
            <a:r>
              <a:rPr lang="it-IT" sz="1400" dirty="0" err="1"/>
              <a:t>errors</a:t>
            </a:r>
            <a:r>
              <a:rPr lang="it-IT" sz="1400" dirty="0"/>
              <a:t> </a:t>
            </a:r>
            <a:r>
              <a:rPr lang="it-IT" sz="1400" dirty="0" err="1"/>
              <a:t>is</a:t>
            </a:r>
            <a:r>
              <a:rPr lang="it-IT" sz="1400" dirty="0"/>
              <a:t> in mixed </a:t>
            </a:r>
            <a:r>
              <a:rPr lang="it-IT" sz="1400" dirty="0" err="1"/>
              <a:t>form</a:t>
            </a:r>
            <a:endParaRPr lang="it-IT" sz="1400" dirty="0"/>
          </a:p>
        </p:txBody>
      </p:sp>
    </p:spTree>
    <p:extLst>
      <p:ext uri="{BB962C8B-B14F-4D97-AF65-F5344CB8AC3E}">
        <p14:creationId xmlns:p14="http://schemas.microsoft.com/office/powerpoint/2010/main" val="1638064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304EFDD-C890-5C88-26F1-C77E8BB536E5}"/>
              </a:ext>
            </a:extLst>
          </p:cNvPr>
          <p:cNvPicPr>
            <a:picLocks noChangeAspect="1"/>
          </p:cNvPicPr>
          <p:nvPr/>
        </p:nvPicPr>
        <p:blipFill>
          <a:blip r:embed="rId3"/>
          <a:stretch>
            <a:fillRect/>
          </a:stretch>
        </p:blipFill>
        <p:spPr>
          <a:xfrm>
            <a:off x="310551" y="2328899"/>
            <a:ext cx="2895886" cy="888685"/>
          </a:xfrm>
          <a:prstGeom prst="rect">
            <a:avLst/>
          </a:prstGeom>
        </p:spPr>
      </p:pic>
      <p:pic>
        <p:nvPicPr>
          <p:cNvPr id="4" name="Picture 3" descr="A screenshot of a white background with green and blue text&#10;&#10;Description automatically generated">
            <a:extLst>
              <a:ext uri="{FF2B5EF4-FFF2-40B4-BE49-F238E27FC236}">
                <a16:creationId xmlns:a16="http://schemas.microsoft.com/office/drawing/2014/main" id="{EB1A0C44-DFD3-CC81-80D0-8D844C9E90CD}"/>
              </a:ext>
            </a:extLst>
          </p:cNvPr>
          <p:cNvPicPr>
            <a:picLocks noChangeAspect="1"/>
          </p:cNvPicPr>
          <p:nvPr/>
        </p:nvPicPr>
        <p:blipFill>
          <a:blip r:embed="rId4"/>
          <a:stretch>
            <a:fillRect/>
          </a:stretch>
        </p:blipFill>
        <p:spPr>
          <a:xfrm>
            <a:off x="8007264" y="1369860"/>
            <a:ext cx="3168411" cy="5357183"/>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A653793-C092-7D23-F4CD-B2DBC47CE14B}"/>
              </a:ext>
            </a:extLst>
          </p:cNvPr>
          <p:cNvSpPr/>
          <p:nvPr/>
        </p:nvSpPr>
        <p:spPr>
          <a:xfrm>
            <a:off x="8312307" y="1565538"/>
            <a:ext cx="2100223" cy="38452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932AB9-F329-5224-67E0-56E61A989E81}"/>
              </a:ext>
            </a:extLst>
          </p:cNvPr>
          <p:cNvSpPr/>
          <p:nvPr/>
        </p:nvSpPr>
        <p:spPr>
          <a:xfrm>
            <a:off x="8312306" y="4167840"/>
            <a:ext cx="2704071" cy="9164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10;&#10;Description automatically generated">
            <a:extLst>
              <a:ext uri="{FF2B5EF4-FFF2-40B4-BE49-F238E27FC236}">
                <a16:creationId xmlns:a16="http://schemas.microsoft.com/office/drawing/2014/main" id="{E3B456F6-4DCD-69E4-94B4-B6A215F5BA3F}"/>
              </a:ext>
            </a:extLst>
          </p:cNvPr>
          <p:cNvPicPr>
            <a:picLocks noChangeAspect="1"/>
          </p:cNvPicPr>
          <p:nvPr/>
        </p:nvPicPr>
        <p:blipFill>
          <a:blip r:embed="rId7"/>
          <a:stretch>
            <a:fillRect/>
          </a:stretch>
        </p:blipFill>
        <p:spPr>
          <a:xfrm>
            <a:off x="3493771" y="1822939"/>
            <a:ext cx="3575926" cy="1606061"/>
          </a:xfrm>
          <a:prstGeom prst="rect">
            <a:avLst/>
          </a:prstGeom>
        </p:spPr>
      </p:pic>
      <p:sp>
        <p:nvSpPr>
          <p:cNvPr id="6" name="Rectangle 5">
            <a:extLst>
              <a:ext uri="{FF2B5EF4-FFF2-40B4-BE49-F238E27FC236}">
                <a16:creationId xmlns:a16="http://schemas.microsoft.com/office/drawing/2014/main" id="{008A5056-108C-BFC8-FDA0-087B8B2AF42F}"/>
              </a:ext>
            </a:extLst>
          </p:cNvPr>
          <p:cNvSpPr/>
          <p:nvPr/>
        </p:nvSpPr>
        <p:spPr>
          <a:xfrm>
            <a:off x="8312306" y="2672594"/>
            <a:ext cx="2704071" cy="4995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939076C-8D90-A04E-1003-3EE32D4D9B1E}"/>
              </a:ext>
            </a:extLst>
          </p:cNvPr>
          <p:cNvSpPr txBox="1"/>
          <p:nvPr/>
        </p:nvSpPr>
        <p:spPr>
          <a:xfrm>
            <a:off x="310551" y="1477122"/>
            <a:ext cx="261552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2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10" name="Picture 9">
            <a:extLst>
              <a:ext uri="{FF2B5EF4-FFF2-40B4-BE49-F238E27FC236}">
                <a16:creationId xmlns:a16="http://schemas.microsoft.com/office/drawing/2014/main" id="{D51D158E-5122-332D-73DB-8121C4CA40C5}"/>
              </a:ext>
            </a:extLst>
          </p:cNvPr>
          <p:cNvPicPr>
            <a:picLocks noChangeAspect="1"/>
          </p:cNvPicPr>
          <p:nvPr/>
        </p:nvPicPr>
        <p:blipFill>
          <a:blip r:embed="rId8"/>
          <a:stretch>
            <a:fillRect/>
          </a:stretch>
        </p:blipFill>
        <p:spPr>
          <a:xfrm>
            <a:off x="310551" y="3612349"/>
            <a:ext cx="5993154" cy="1893262"/>
          </a:xfrm>
          <a:prstGeom prst="rect">
            <a:avLst/>
          </a:prstGeom>
        </p:spPr>
      </p:pic>
      <p:sp>
        <p:nvSpPr>
          <p:cNvPr id="8" name="Rectangle 7">
            <a:extLst>
              <a:ext uri="{FF2B5EF4-FFF2-40B4-BE49-F238E27FC236}">
                <a16:creationId xmlns:a16="http://schemas.microsoft.com/office/drawing/2014/main" id="{9BF27607-D73F-37B0-D5A3-58CDB11B3B81}"/>
              </a:ext>
            </a:extLst>
          </p:cNvPr>
          <p:cNvSpPr/>
          <p:nvPr/>
        </p:nvSpPr>
        <p:spPr>
          <a:xfrm>
            <a:off x="1393549" y="2627624"/>
            <a:ext cx="854976" cy="499543"/>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0D8F10E-3FBA-0096-35D2-9FE48D1B98F8}"/>
              </a:ext>
            </a:extLst>
          </p:cNvPr>
          <p:cNvSpPr txBox="1"/>
          <p:nvPr/>
        </p:nvSpPr>
        <p:spPr>
          <a:xfrm>
            <a:off x="1215450" y="3171967"/>
            <a:ext cx="1443190" cy="307777"/>
          </a:xfrm>
          <a:prstGeom prst="rect">
            <a:avLst/>
          </a:prstGeom>
          <a:solidFill>
            <a:schemeClr val="bg1"/>
          </a:solidFill>
        </p:spPr>
        <p:txBody>
          <a:bodyPr wrap="square" rtlCol="0">
            <a:spAutoFit/>
          </a:bodyPr>
          <a:lstStyle/>
          <a:p>
            <a:r>
              <a:rPr lang="it-IT" sz="1400" dirty="0" err="1">
                <a:sym typeface="Wingdings" panose="05000000000000000000" pitchFamily="2" charset="2"/>
              </a:rPr>
              <a:t>nonlinear</a:t>
            </a:r>
            <a:r>
              <a:rPr lang="it-IT" sz="1400" dirty="0">
                <a:sym typeface="Wingdings" panose="05000000000000000000" pitchFamily="2" charset="2"/>
              </a:rPr>
              <a:t> </a:t>
            </a:r>
            <a:r>
              <a:rPr lang="it-IT" sz="1400" dirty="0" err="1">
                <a:sym typeface="Wingdings" panose="05000000000000000000" pitchFamily="2" charset="2"/>
              </a:rPr>
              <a:t>term</a:t>
            </a:r>
            <a:endParaRPr lang="it-IT" sz="1400" dirty="0"/>
          </a:p>
        </p:txBody>
      </p:sp>
      <p:sp>
        <p:nvSpPr>
          <p:cNvPr id="11" name="TextBox 10">
            <a:extLst>
              <a:ext uri="{FF2B5EF4-FFF2-40B4-BE49-F238E27FC236}">
                <a16:creationId xmlns:a16="http://schemas.microsoft.com/office/drawing/2014/main" id="{66BB5CEF-D15C-90BC-F807-3D70B51141F3}"/>
              </a:ext>
            </a:extLst>
          </p:cNvPr>
          <p:cNvSpPr txBox="1"/>
          <p:nvPr/>
        </p:nvSpPr>
        <p:spPr>
          <a:xfrm>
            <a:off x="4820991" y="4097277"/>
            <a:ext cx="2744599" cy="323165"/>
          </a:xfrm>
          <a:prstGeom prst="rect">
            <a:avLst/>
          </a:prstGeom>
          <a:solidFill>
            <a:schemeClr val="bg1"/>
          </a:solidFill>
          <a:ln>
            <a:solidFill>
              <a:schemeClr val="tx1"/>
            </a:solidFill>
            <a:prstDash val="dash"/>
          </a:ln>
        </p:spPr>
        <p:txBody>
          <a:bodyPr wrap="square" rtlCol="0">
            <a:spAutoFit/>
          </a:bodyPr>
          <a:lstStyle/>
          <a:p>
            <a:r>
              <a:rPr lang="it-IT" sz="1500" dirty="0"/>
              <a:t>no more </a:t>
            </a:r>
            <a:r>
              <a:rPr lang="it-IT" sz="1500" dirty="0" err="1"/>
              <a:t>singularity</a:t>
            </a:r>
            <a:r>
              <a:rPr lang="it-IT" sz="1500" dirty="0"/>
              <a:t> in </a:t>
            </a:r>
            <a:r>
              <a:rPr lang="it-IT" sz="1500" dirty="0" err="1"/>
              <a:t>vd</a:t>
            </a:r>
            <a:r>
              <a:rPr lang="it-IT" sz="1500" dirty="0"/>
              <a:t>=0</a:t>
            </a:r>
          </a:p>
        </p:txBody>
      </p:sp>
      <p:sp>
        <p:nvSpPr>
          <p:cNvPr id="13" name="TextBox 12">
            <a:extLst>
              <a:ext uri="{FF2B5EF4-FFF2-40B4-BE49-F238E27FC236}">
                <a16:creationId xmlns:a16="http://schemas.microsoft.com/office/drawing/2014/main" id="{74A728E2-7100-E7FF-CBFF-8B888D170172}"/>
              </a:ext>
            </a:extLst>
          </p:cNvPr>
          <p:cNvSpPr txBox="1"/>
          <p:nvPr/>
        </p:nvSpPr>
        <p:spPr>
          <a:xfrm>
            <a:off x="4048696" y="5664545"/>
            <a:ext cx="3308949" cy="1077218"/>
          </a:xfrm>
          <a:prstGeom prst="rect">
            <a:avLst/>
          </a:prstGeom>
          <a:solidFill>
            <a:schemeClr val="bg1"/>
          </a:solidFill>
        </p:spPr>
        <p:txBody>
          <a:bodyPr wrap="square" rtlCol="0">
            <a:spAutoFit/>
          </a:bodyPr>
          <a:lstStyle/>
          <a:p>
            <a:r>
              <a:rPr lang="it-IT" sz="1600" dirty="0" err="1">
                <a:sym typeface="Wingdings" panose="05000000000000000000" pitchFamily="2" charset="2"/>
              </a:rPr>
              <a:t>assuming</a:t>
            </a:r>
            <a:r>
              <a:rPr lang="it-IT" sz="1600" dirty="0">
                <a:sym typeface="Wingdings" panose="05000000000000000000" pitchFamily="2" charset="2"/>
              </a:rPr>
              <a:t> (</a:t>
            </a:r>
            <a:r>
              <a:rPr lang="it-IT" sz="1600" dirty="0" err="1">
                <a:sym typeface="Wingdings" panose="05000000000000000000" pitchFamily="2" charset="2"/>
              </a:rPr>
              <a:t>vd,wd</a:t>
            </a:r>
            <a:r>
              <a:rPr lang="it-IT" sz="1600" dirty="0">
                <a:sym typeface="Wingdings" panose="05000000000000000000" pitchFamily="2" charset="2"/>
              </a:rPr>
              <a:t>) </a:t>
            </a:r>
            <a:r>
              <a:rPr lang="it-IT" sz="1600" dirty="0" err="1">
                <a:sym typeface="Wingdings" panose="05000000000000000000" pitchFamily="2" charset="2"/>
              </a:rPr>
              <a:t>bounded</a:t>
            </a:r>
            <a:r>
              <a:rPr lang="it-IT" sz="1600" dirty="0">
                <a:sym typeface="Wingdings" panose="05000000000000000000" pitchFamily="2" charset="2"/>
              </a:rPr>
              <a:t> with </a:t>
            </a:r>
            <a:r>
              <a:rPr lang="it-IT" sz="1600" dirty="0" err="1">
                <a:solidFill>
                  <a:srgbClr val="FF0000"/>
                </a:solidFill>
                <a:sym typeface="Wingdings" panose="05000000000000000000" pitchFamily="2" charset="2"/>
              </a:rPr>
              <a:t>bounded</a:t>
            </a:r>
            <a:r>
              <a:rPr lang="it-IT" sz="1600" dirty="0">
                <a:solidFill>
                  <a:srgbClr val="FF0000"/>
                </a:solidFill>
                <a:sym typeface="Wingdings" panose="05000000000000000000" pitchFamily="2" charset="2"/>
              </a:rPr>
              <a:t> </a:t>
            </a:r>
            <a:r>
              <a:rPr lang="it-IT" sz="1600" dirty="0" err="1">
                <a:solidFill>
                  <a:srgbClr val="FF0000"/>
                </a:solidFill>
                <a:sym typeface="Wingdings" panose="05000000000000000000" pitchFamily="2" charset="2"/>
              </a:rPr>
              <a:t>derivatives</a:t>
            </a:r>
            <a:r>
              <a:rPr lang="it-IT" sz="1600" dirty="0">
                <a:solidFill>
                  <a:srgbClr val="FF0000"/>
                </a:solidFill>
                <a:sym typeface="Wingdings" panose="05000000000000000000" pitchFamily="2" charset="2"/>
              </a:rPr>
              <a:t> </a:t>
            </a:r>
          </a:p>
          <a:p>
            <a:r>
              <a:rPr lang="it-IT" sz="1600" dirty="0">
                <a:sym typeface="Wingdings" panose="05000000000000000000" pitchFamily="2" charset="2"/>
              </a:rPr>
              <a:t>and (</a:t>
            </a:r>
            <a:r>
              <a:rPr lang="it-IT" sz="1600" dirty="0" err="1">
                <a:sym typeface="Wingdings" panose="05000000000000000000" pitchFamily="2" charset="2"/>
              </a:rPr>
              <a:t>vd,wd</a:t>
            </a:r>
            <a:r>
              <a:rPr lang="it-IT" sz="1600" dirty="0">
                <a:sym typeface="Wingdings" panose="05000000000000000000" pitchFamily="2" charset="2"/>
              </a:rPr>
              <a:t>) do </a:t>
            </a:r>
            <a:r>
              <a:rPr lang="it-IT" sz="1600" dirty="0" err="1">
                <a:sym typeface="Wingdings" panose="05000000000000000000" pitchFamily="2" charset="2"/>
              </a:rPr>
              <a:t>not</a:t>
            </a:r>
            <a:r>
              <a:rPr lang="it-IT" sz="1600" dirty="0">
                <a:sym typeface="Wingdings" panose="05000000000000000000" pitchFamily="2" charset="2"/>
              </a:rPr>
              <a:t> go </a:t>
            </a:r>
            <a:r>
              <a:rPr lang="it-IT" sz="1600" dirty="0" err="1">
                <a:sym typeface="Wingdings" panose="05000000000000000000" pitchFamily="2" charset="2"/>
              </a:rPr>
              <a:t>concurrently</a:t>
            </a:r>
            <a:r>
              <a:rPr lang="it-IT" sz="1600" dirty="0">
                <a:sym typeface="Wingdings" panose="05000000000000000000" pitchFamily="2" charset="2"/>
              </a:rPr>
              <a:t> to zero</a:t>
            </a:r>
            <a:endParaRPr lang="it-IT" sz="1600" dirty="0"/>
          </a:p>
        </p:txBody>
      </p:sp>
      <p:cxnSp>
        <p:nvCxnSpPr>
          <p:cNvPr id="3" name="Straight Connector 2">
            <a:extLst>
              <a:ext uri="{FF2B5EF4-FFF2-40B4-BE49-F238E27FC236}">
                <a16:creationId xmlns:a16="http://schemas.microsoft.com/office/drawing/2014/main" id="{505E0FE7-4904-9D69-1C88-B82137C2F4AE}"/>
              </a:ext>
            </a:extLst>
          </p:cNvPr>
          <p:cNvCxnSpPr/>
          <p:nvPr/>
        </p:nvCxnSpPr>
        <p:spPr>
          <a:xfrm>
            <a:off x="2047660" y="4326624"/>
            <a:ext cx="72523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661F27D-305F-1F84-751A-C3EDA602C479}"/>
              </a:ext>
            </a:extLst>
          </p:cNvPr>
          <p:cNvSpPr txBox="1"/>
          <p:nvPr/>
        </p:nvSpPr>
        <p:spPr>
          <a:xfrm>
            <a:off x="2260270" y="4327815"/>
            <a:ext cx="413896" cy="307777"/>
          </a:xfrm>
          <a:prstGeom prst="rect">
            <a:avLst/>
          </a:prstGeom>
          <a:noFill/>
        </p:spPr>
        <p:txBody>
          <a:bodyPr wrap="none" rtlCol="0">
            <a:spAutoFit/>
          </a:bodyPr>
          <a:lstStyle/>
          <a:p>
            <a:r>
              <a:rPr lang="it-IT" sz="1400" dirty="0"/>
              <a:t>TV</a:t>
            </a:r>
          </a:p>
        </p:txBody>
      </p:sp>
      <p:cxnSp>
        <p:nvCxnSpPr>
          <p:cNvPr id="16" name="Straight Connector 15">
            <a:extLst>
              <a:ext uri="{FF2B5EF4-FFF2-40B4-BE49-F238E27FC236}">
                <a16:creationId xmlns:a16="http://schemas.microsoft.com/office/drawing/2014/main" id="{E9667D02-FAC5-47C2-09D0-3A1EC88CE658}"/>
              </a:ext>
            </a:extLst>
          </p:cNvPr>
          <p:cNvCxnSpPr>
            <a:cxnSpLocks/>
          </p:cNvCxnSpPr>
          <p:nvPr/>
        </p:nvCxnSpPr>
        <p:spPr>
          <a:xfrm>
            <a:off x="4063587" y="4307349"/>
            <a:ext cx="20332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43E8B96-CB60-7695-36C8-E41587D4C281}"/>
              </a:ext>
            </a:extLst>
          </p:cNvPr>
          <p:cNvSpPr txBox="1"/>
          <p:nvPr/>
        </p:nvSpPr>
        <p:spPr>
          <a:xfrm>
            <a:off x="3988274" y="4311634"/>
            <a:ext cx="343364" cy="307777"/>
          </a:xfrm>
          <a:prstGeom prst="rect">
            <a:avLst/>
          </a:prstGeom>
          <a:noFill/>
        </p:spPr>
        <p:txBody>
          <a:bodyPr wrap="none" rtlCol="0">
            <a:spAutoFit/>
          </a:bodyPr>
          <a:lstStyle/>
          <a:p>
            <a:r>
              <a:rPr lang="it-IT" sz="1400" dirty="0"/>
              <a:t>TI</a:t>
            </a:r>
          </a:p>
        </p:txBody>
      </p:sp>
      <p:cxnSp>
        <p:nvCxnSpPr>
          <p:cNvPr id="22" name="Connettore 2 11">
            <a:extLst>
              <a:ext uri="{FF2B5EF4-FFF2-40B4-BE49-F238E27FC236}">
                <a16:creationId xmlns:a16="http://schemas.microsoft.com/office/drawing/2014/main" id="{0B13362F-00E2-2DC5-B719-0705BA750BE9}"/>
              </a:ext>
            </a:extLst>
          </p:cNvPr>
          <p:cNvCxnSpPr>
            <a:cxnSpLocks/>
          </p:cNvCxnSpPr>
          <p:nvPr/>
        </p:nvCxnSpPr>
        <p:spPr>
          <a:xfrm>
            <a:off x="3604051" y="4401195"/>
            <a:ext cx="204423" cy="3088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C8F51A-C74F-B7C1-0C4B-0DBAB1DB4F8F}"/>
              </a:ext>
            </a:extLst>
          </p:cNvPr>
          <p:cNvCxnSpPr>
            <a:cxnSpLocks/>
          </p:cNvCxnSpPr>
          <p:nvPr/>
        </p:nvCxnSpPr>
        <p:spPr>
          <a:xfrm>
            <a:off x="3100533" y="4353564"/>
            <a:ext cx="857761" cy="0"/>
          </a:xfrm>
          <a:prstGeom prst="line">
            <a:avLst/>
          </a:prstGeom>
          <a:ln w="1905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16D5960-AF49-DF57-E5F1-86F70BC5727F}"/>
              </a:ext>
            </a:extLst>
          </p:cNvPr>
          <p:cNvSpPr txBox="1"/>
          <p:nvPr/>
        </p:nvSpPr>
        <p:spPr>
          <a:xfrm>
            <a:off x="3706076" y="4649616"/>
            <a:ext cx="1560668" cy="461665"/>
          </a:xfrm>
          <a:prstGeom prst="rect">
            <a:avLst/>
          </a:prstGeom>
          <a:noFill/>
        </p:spPr>
        <p:txBody>
          <a:bodyPr wrap="square">
            <a:spAutoFit/>
          </a:bodyPr>
          <a:lstStyle/>
          <a:p>
            <a:r>
              <a:rPr lang="it-IT" sz="1200" dirty="0" err="1"/>
              <a:t>resembles</a:t>
            </a:r>
            <a:r>
              <a:rPr lang="it-IT" sz="1200" dirty="0"/>
              <a:t> k2 of the linear controller</a:t>
            </a:r>
          </a:p>
        </p:txBody>
      </p:sp>
      <p:sp>
        <p:nvSpPr>
          <p:cNvPr id="29" name="TextBox 28">
            <a:extLst>
              <a:ext uri="{FF2B5EF4-FFF2-40B4-BE49-F238E27FC236}">
                <a16:creationId xmlns:a16="http://schemas.microsoft.com/office/drawing/2014/main" id="{DD47A765-6FD5-486B-6632-18D3622E84C8}"/>
              </a:ext>
            </a:extLst>
          </p:cNvPr>
          <p:cNvSpPr txBox="1"/>
          <p:nvPr/>
        </p:nvSpPr>
        <p:spPr>
          <a:xfrm>
            <a:off x="240030" y="5664545"/>
            <a:ext cx="3466046" cy="1077218"/>
          </a:xfrm>
          <a:prstGeom prst="rect">
            <a:avLst/>
          </a:prstGeom>
          <a:noFill/>
        </p:spPr>
        <p:txBody>
          <a:bodyPr wrap="square">
            <a:spAutoFit/>
          </a:bodyPr>
          <a:lstStyle/>
          <a:p>
            <a:r>
              <a:rPr lang="it-IT" sz="1600" dirty="0">
                <a:sym typeface="Wingdings" panose="05000000000000000000" pitchFamily="2" charset="2"/>
              </a:rPr>
              <a:t>controller </a:t>
            </a:r>
            <a:r>
              <a:rPr lang="it-IT" sz="1600" dirty="0" err="1">
                <a:sym typeface="Wingdings" panose="05000000000000000000" pitchFamily="2" charset="2"/>
              </a:rPr>
              <a:t>stabilizes</a:t>
            </a:r>
            <a:r>
              <a:rPr lang="it-IT" sz="1600" dirty="0">
                <a:sym typeface="Wingdings" panose="05000000000000000000" pitchFamily="2" charset="2"/>
              </a:rPr>
              <a:t> the </a:t>
            </a:r>
            <a:r>
              <a:rPr lang="it-IT" sz="1600" dirty="0" err="1">
                <a:sym typeface="Wingdings" panose="05000000000000000000" pitchFamily="2" charset="2"/>
              </a:rPr>
              <a:t>error</a:t>
            </a:r>
            <a:r>
              <a:rPr lang="it-IT" sz="1600" dirty="0">
                <a:sym typeface="Wingdings" panose="05000000000000000000" pitchFamily="2" charset="2"/>
              </a:rPr>
              <a:t> dynamics with </a:t>
            </a:r>
            <a:r>
              <a:rPr lang="it-IT" sz="1600" b="1" dirty="0">
                <a:sym typeface="Wingdings" panose="05000000000000000000" pitchFamily="2" charset="2"/>
              </a:rPr>
              <a:t>global</a:t>
            </a:r>
            <a:r>
              <a:rPr lang="it-IT" sz="1600" dirty="0">
                <a:sym typeface="Wingdings" panose="05000000000000000000" pitchFamily="2" charset="2"/>
              </a:rPr>
              <a:t> </a:t>
            </a:r>
            <a:r>
              <a:rPr lang="it-IT" sz="1600" dirty="0" err="1">
                <a:sym typeface="Wingdings" panose="05000000000000000000" pitchFamily="2" charset="2"/>
              </a:rPr>
              <a:t>asymptotic</a:t>
            </a:r>
            <a:r>
              <a:rPr lang="it-IT" sz="1600" dirty="0">
                <a:sym typeface="Wingdings" panose="05000000000000000000" pitchFamily="2" charset="2"/>
              </a:rPr>
              <a:t> </a:t>
            </a:r>
            <a:r>
              <a:rPr lang="it-IT" sz="1600" dirty="0" err="1">
                <a:sym typeface="Wingdings" panose="05000000000000000000" pitchFamily="2" charset="2"/>
              </a:rPr>
              <a:t>stability</a:t>
            </a:r>
            <a:r>
              <a:rPr lang="it-IT" sz="1600" dirty="0">
                <a:sym typeface="Wingdings" panose="05000000000000000000" pitchFamily="2" charset="2"/>
              </a:rPr>
              <a:t>, </a:t>
            </a:r>
          </a:p>
          <a:p>
            <a:r>
              <a:rPr lang="it-IT" sz="1600" dirty="0">
                <a:sym typeface="Wingdings" panose="05000000000000000000" pitchFamily="2" charset="2"/>
              </a:rPr>
              <a:t>(linear control  </a:t>
            </a:r>
            <a:r>
              <a:rPr lang="it-IT" sz="1600" dirty="0" err="1">
                <a:sym typeface="Wingdings" panose="05000000000000000000" pitchFamily="2" charset="2"/>
              </a:rPr>
              <a:t>only</a:t>
            </a:r>
            <a:r>
              <a:rPr lang="it-IT" sz="1600" dirty="0">
                <a:sym typeface="Wingdings" panose="05000000000000000000" pitchFamily="2" charset="2"/>
              </a:rPr>
              <a:t> </a:t>
            </a:r>
            <a:r>
              <a:rPr lang="it-IT" sz="1600" dirty="0" err="1">
                <a:sym typeface="Wingdings" panose="05000000000000000000" pitchFamily="2" charset="2"/>
              </a:rPr>
              <a:t>local</a:t>
            </a:r>
            <a:r>
              <a:rPr lang="it-IT" sz="1600" dirty="0">
                <a:sym typeface="Wingdings" panose="05000000000000000000" pitchFamily="2" charset="2"/>
              </a:rPr>
              <a:t>) </a:t>
            </a:r>
            <a:endParaRPr lang="it-IT" sz="1600" dirty="0"/>
          </a:p>
        </p:txBody>
      </p:sp>
      <p:cxnSp>
        <p:nvCxnSpPr>
          <p:cNvPr id="30" name="Connettore 2 11">
            <a:extLst>
              <a:ext uri="{FF2B5EF4-FFF2-40B4-BE49-F238E27FC236}">
                <a16:creationId xmlns:a16="http://schemas.microsoft.com/office/drawing/2014/main" id="{B0C1AC42-936B-6106-DE71-E22E5056129A}"/>
              </a:ext>
            </a:extLst>
          </p:cNvPr>
          <p:cNvCxnSpPr>
            <a:cxnSpLocks/>
          </p:cNvCxnSpPr>
          <p:nvPr/>
        </p:nvCxnSpPr>
        <p:spPr>
          <a:xfrm>
            <a:off x="3544091" y="6148547"/>
            <a:ext cx="46452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ttore 2 11">
            <a:extLst>
              <a:ext uri="{FF2B5EF4-FFF2-40B4-BE49-F238E27FC236}">
                <a16:creationId xmlns:a16="http://schemas.microsoft.com/office/drawing/2014/main" id="{3E0CC1F6-9E9A-66E9-1661-1E69B6A41427}"/>
              </a:ext>
            </a:extLst>
          </p:cNvPr>
          <p:cNvCxnSpPr>
            <a:cxnSpLocks/>
          </p:cNvCxnSpPr>
          <p:nvPr/>
        </p:nvCxnSpPr>
        <p:spPr>
          <a:xfrm>
            <a:off x="6112319" y="6102760"/>
            <a:ext cx="46452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FE907E6-5907-5036-C88F-1A9418FDD75D}"/>
              </a:ext>
            </a:extLst>
          </p:cNvPr>
          <p:cNvSpPr txBox="1"/>
          <p:nvPr/>
        </p:nvSpPr>
        <p:spPr>
          <a:xfrm>
            <a:off x="6577311" y="5933483"/>
            <a:ext cx="1560668" cy="338554"/>
          </a:xfrm>
          <a:prstGeom prst="rect">
            <a:avLst/>
          </a:prstGeom>
          <a:noFill/>
        </p:spPr>
        <p:txBody>
          <a:bodyPr wrap="square">
            <a:spAutoFit/>
          </a:bodyPr>
          <a:lstStyle/>
          <a:p>
            <a:r>
              <a:rPr lang="it-IT" sz="1600" dirty="0" err="1">
                <a:sym typeface="Wingdings" panose="05000000000000000000" pitchFamily="2" charset="2"/>
              </a:rPr>
              <a:t>square</a:t>
            </a:r>
            <a:r>
              <a:rPr lang="it-IT" sz="1600" dirty="0">
                <a:sym typeface="Wingdings" panose="05000000000000000000" pitchFamily="2" charset="2"/>
              </a:rPr>
              <a:t> curve</a:t>
            </a:r>
            <a:endParaRPr lang="it-IT" sz="1600" dirty="0"/>
          </a:p>
        </p:txBody>
      </p:sp>
    </p:spTree>
    <p:extLst>
      <p:ext uri="{BB962C8B-B14F-4D97-AF65-F5344CB8AC3E}">
        <p14:creationId xmlns:p14="http://schemas.microsoft.com/office/powerpoint/2010/main" val="2636976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latin typeface="Arial"/>
                <a:cs typeface="Arial"/>
              </a:rPr>
              <a:t>Outline</a:t>
            </a:r>
            <a:endParaRPr lang="it-IT" dirty="0" err="1"/>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958782-22B3-788C-446A-9D05BC361CBA}"/>
              </a:ext>
            </a:extLst>
          </p:cNvPr>
          <p:cNvSpPr txBox="1"/>
          <p:nvPr/>
        </p:nvSpPr>
        <p:spPr>
          <a:xfrm>
            <a:off x="456000" y="2341221"/>
            <a:ext cx="6465062" cy="4370427"/>
          </a:xfrm>
          <a:prstGeom prst="rect">
            <a:avLst/>
          </a:prstGeom>
          <a:noFill/>
        </p:spPr>
        <p:txBody>
          <a:bodyPr wrap="square" rtlCol="0">
            <a:spAutoFit/>
          </a:bodyPr>
          <a:lstStyle/>
          <a:p>
            <a:pPr marL="285750" indent="-285750">
              <a:buFont typeface="Arial" panose="020B0604020202020204" pitchFamily="34" charset="0"/>
              <a:buChar char="•"/>
            </a:pPr>
            <a:r>
              <a:rPr lang="it-IT" sz="2000" dirty="0" err="1"/>
              <a:t>Introduction</a:t>
            </a:r>
            <a:r>
              <a:rPr lang="it-IT" sz="2000" dirty="0"/>
              <a:t> &amp; </a:t>
            </a:r>
            <a:r>
              <a:rPr lang="it-IT" sz="2000" dirty="0" err="1"/>
              <a:t>Objectives</a:t>
            </a:r>
            <a:endParaRPr lang="it-IT" sz="2000" dirty="0"/>
          </a:p>
          <a:p>
            <a:pPr marL="285750" indent="-285750">
              <a:buFont typeface="Arial" panose="020B0604020202020204" pitchFamily="34" charset="0"/>
              <a:buChar char="•"/>
            </a:pPr>
            <a:r>
              <a:rPr lang="it-IT" sz="2000" dirty="0"/>
              <a:t>Framework</a:t>
            </a:r>
          </a:p>
          <a:p>
            <a:pPr marL="285750" indent="-285750">
              <a:buFont typeface="Arial" panose="020B0604020202020204" pitchFamily="34" charset="0"/>
              <a:buChar char="•"/>
            </a:pPr>
            <a:r>
              <a:rPr lang="it-IT" sz="2000" dirty="0" err="1"/>
              <a:t>Obstacle</a:t>
            </a:r>
            <a:r>
              <a:rPr lang="it-IT" sz="2000" dirty="0"/>
              <a:t> </a:t>
            </a:r>
            <a:r>
              <a:rPr lang="it-IT" sz="2000" dirty="0" err="1"/>
              <a:t>avoidance</a:t>
            </a:r>
            <a:r>
              <a:rPr lang="it-IT" sz="2000" dirty="0"/>
              <a:t> procedure</a:t>
            </a:r>
          </a:p>
          <a:p>
            <a:pPr marL="285750" indent="-285750">
              <a:buFont typeface="Arial" panose="020B0604020202020204" pitchFamily="34" charset="0"/>
              <a:buChar char="•"/>
            </a:pPr>
            <a:r>
              <a:rPr lang="it-IT" sz="2000" dirty="0" err="1"/>
              <a:t>Trajectory</a:t>
            </a:r>
            <a:r>
              <a:rPr lang="it-IT" sz="2000" dirty="0"/>
              <a:t> tracking control</a:t>
            </a:r>
          </a:p>
          <a:p>
            <a:pPr marL="742950" lvl="1" indent="-285750">
              <a:buFont typeface="Arial" panose="020B0604020202020204" pitchFamily="34" charset="0"/>
              <a:buChar char="•"/>
            </a:pPr>
            <a:r>
              <a:rPr lang="it-IT" sz="2000" dirty="0"/>
              <a:t>State </a:t>
            </a:r>
            <a:r>
              <a:rPr lang="it-IT" sz="2000" dirty="0" err="1"/>
              <a:t>error</a:t>
            </a:r>
            <a:r>
              <a:rPr lang="it-IT" sz="2000" dirty="0"/>
              <a:t> feedback controller</a:t>
            </a:r>
          </a:p>
          <a:p>
            <a:pPr marL="1257300" lvl="2" indent="-342900">
              <a:buFont typeface="Wingdings" panose="05000000000000000000" pitchFamily="2" charset="2"/>
              <a:buChar char="q"/>
            </a:pPr>
            <a:r>
              <a:rPr lang="it-IT" sz="2000" b="1" dirty="0"/>
              <a:t>Linear</a:t>
            </a:r>
            <a:r>
              <a:rPr lang="it-IT" sz="2000" dirty="0"/>
              <a:t> control</a:t>
            </a:r>
          </a:p>
          <a:p>
            <a:pPr marL="1257300" lvl="2" indent="-342900">
              <a:buFont typeface="Wingdings" panose="05000000000000000000" pitchFamily="2" charset="2"/>
              <a:buChar char="q"/>
            </a:pPr>
            <a:r>
              <a:rPr lang="it-IT" sz="2000" b="1" dirty="0" err="1"/>
              <a:t>Nonlinear</a:t>
            </a:r>
            <a:r>
              <a:rPr lang="it-IT" sz="2000" dirty="0"/>
              <a:t> control</a:t>
            </a:r>
          </a:p>
          <a:p>
            <a:pPr marL="742950" lvl="1" indent="-285750">
              <a:buFont typeface="Arial" panose="020B0604020202020204" pitchFamily="34" charset="0"/>
              <a:buChar char="•"/>
            </a:pPr>
            <a:r>
              <a:rPr lang="it-IT" sz="2000" dirty="0"/>
              <a:t>Output </a:t>
            </a:r>
            <a:r>
              <a:rPr lang="it-IT" sz="2000" dirty="0" err="1"/>
              <a:t>error</a:t>
            </a:r>
            <a:r>
              <a:rPr lang="it-IT" sz="2000" dirty="0"/>
              <a:t> feedback controller</a:t>
            </a:r>
          </a:p>
          <a:p>
            <a:pPr marL="1257300" lvl="2" indent="-342900">
              <a:buFont typeface="Wingdings" panose="05000000000000000000" pitchFamily="2" charset="2"/>
              <a:buChar char="q"/>
            </a:pPr>
            <a:r>
              <a:rPr lang="it-IT" sz="2000" b="1" dirty="0"/>
              <a:t>B-point</a:t>
            </a:r>
            <a:r>
              <a:rPr lang="it-IT" sz="2000" dirty="0"/>
              <a:t> control</a:t>
            </a:r>
          </a:p>
          <a:p>
            <a:pPr marL="1257300" lvl="2" indent="-342900">
              <a:buFont typeface="Wingdings" panose="05000000000000000000" pitchFamily="2" charset="2"/>
              <a:buChar char="q"/>
            </a:pPr>
            <a:r>
              <a:rPr lang="it-IT" sz="2000" b="1" dirty="0" err="1"/>
              <a:t>Further</a:t>
            </a:r>
            <a:r>
              <a:rPr lang="it-IT" sz="2000" b="1" dirty="0"/>
              <a:t> </a:t>
            </a:r>
            <a:r>
              <a:rPr lang="it-IT" sz="2000" b="1" dirty="0" err="1"/>
              <a:t>derivatives</a:t>
            </a:r>
            <a:r>
              <a:rPr lang="it-IT" sz="2000" b="1" dirty="0"/>
              <a:t> </a:t>
            </a:r>
            <a:r>
              <a:rPr lang="it-IT" sz="2000" dirty="0"/>
              <a:t>control</a:t>
            </a:r>
          </a:p>
          <a:p>
            <a:pPr marL="285750" indent="-285750">
              <a:buFont typeface="Arial" panose="020B0604020202020204" pitchFamily="34" charset="0"/>
              <a:buChar char="•"/>
            </a:pPr>
            <a:r>
              <a:rPr lang="it-IT" sz="2000" dirty="0"/>
              <a:t>Parking</a:t>
            </a:r>
          </a:p>
          <a:p>
            <a:pPr marL="800100" lvl="1" indent="-342900">
              <a:buFont typeface="Wingdings" panose="05000000000000000000" pitchFamily="2" charset="2"/>
              <a:buChar char="q"/>
            </a:pPr>
            <a:r>
              <a:rPr lang="it-IT" sz="2000" b="1" dirty="0" err="1"/>
              <a:t>Cartesian</a:t>
            </a:r>
            <a:r>
              <a:rPr lang="it-IT" sz="2000" b="1" dirty="0"/>
              <a:t> </a:t>
            </a:r>
            <a:r>
              <a:rPr lang="it-IT" sz="2000" b="1" dirty="0" err="1"/>
              <a:t>regulation</a:t>
            </a:r>
            <a:endParaRPr lang="it-IT" sz="2000" b="1" dirty="0"/>
          </a:p>
          <a:p>
            <a:pPr marL="800100" lvl="1" indent="-342900">
              <a:buFont typeface="Wingdings" panose="05000000000000000000" pitchFamily="2" charset="2"/>
              <a:buChar char="q"/>
            </a:pPr>
            <a:r>
              <a:rPr lang="it-IT" sz="2000" b="1" dirty="0"/>
              <a:t>Posture </a:t>
            </a:r>
            <a:r>
              <a:rPr lang="it-IT" sz="2000" b="1" dirty="0" err="1"/>
              <a:t>regulation</a:t>
            </a:r>
            <a:endParaRPr lang="it-IT" sz="2000" b="1" dirty="0"/>
          </a:p>
          <a:p>
            <a:pPr lvl="2"/>
            <a:endParaRPr lang="it-IT" dirty="0"/>
          </a:p>
        </p:txBody>
      </p:sp>
    </p:spTree>
    <p:extLst>
      <p:ext uri="{BB962C8B-B14F-4D97-AF65-F5344CB8AC3E}">
        <p14:creationId xmlns:p14="http://schemas.microsoft.com/office/powerpoint/2010/main" val="365489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6E86E-B009-4DB8-129A-4A6878687D21}"/>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0641A2A4-881C-FBBA-0FEA-FC238636784B}"/>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58BD7D3-DDD7-5078-E4F7-0A6D924678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533371"/>
            <a:ext cx="6096001" cy="5035273"/>
          </a:xfrm>
          <a:prstGeom prst="rect">
            <a:avLst/>
          </a:prstGeom>
        </p:spPr>
      </p:pic>
      <p:pic>
        <p:nvPicPr>
          <p:cNvPr id="10" name="Picture 9">
            <a:extLst>
              <a:ext uri="{FF2B5EF4-FFF2-40B4-BE49-F238E27FC236}">
                <a16:creationId xmlns:a16="http://schemas.microsoft.com/office/drawing/2014/main" id="{B1599FB1-26CB-519B-C6BB-FE0C786EBA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560803"/>
            <a:ext cx="5760720" cy="4972782"/>
          </a:xfrm>
          <a:prstGeom prst="rect">
            <a:avLst/>
          </a:prstGeom>
        </p:spPr>
      </p:pic>
      <p:cxnSp>
        <p:nvCxnSpPr>
          <p:cNvPr id="4" name="Connettore 2 11">
            <a:extLst>
              <a:ext uri="{FF2B5EF4-FFF2-40B4-BE49-F238E27FC236}">
                <a16:creationId xmlns:a16="http://schemas.microsoft.com/office/drawing/2014/main" id="{6A3C746A-8E75-9995-A5C9-19FC27C2087B}"/>
              </a:ext>
            </a:extLst>
          </p:cNvPr>
          <p:cNvCxnSpPr>
            <a:cxnSpLocks/>
          </p:cNvCxnSpPr>
          <p:nvPr/>
        </p:nvCxnSpPr>
        <p:spPr>
          <a:xfrm flipH="1">
            <a:off x="2578608" y="2193978"/>
            <a:ext cx="469391" cy="18532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11">
            <a:extLst>
              <a:ext uri="{FF2B5EF4-FFF2-40B4-BE49-F238E27FC236}">
                <a16:creationId xmlns:a16="http://schemas.microsoft.com/office/drawing/2014/main" id="{15A7DA71-E73B-56FF-47B9-2BE6220E1E1A}"/>
              </a:ext>
            </a:extLst>
          </p:cNvPr>
          <p:cNvCxnSpPr>
            <a:cxnSpLocks/>
          </p:cNvCxnSpPr>
          <p:nvPr/>
        </p:nvCxnSpPr>
        <p:spPr>
          <a:xfrm>
            <a:off x="9144000" y="1974522"/>
            <a:ext cx="256032" cy="17739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AD824E5-8076-40B4-85C4-19EF34372454}"/>
              </a:ext>
            </a:extLst>
          </p:cNvPr>
          <p:cNvSpPr txBox="1"/>
          <p:nvPr/>
        </p:nvSpPr>
        <p:spPr>
          <a:xfrm>
            <a:off x="341083" y="1302420"/>
            <a:ext cx="5648960" cy="369332"/>
          </a:xfrm>
          <a:prstGeom prst="rect">
            <a:avLst/>
          </a:prstGeom>
          <a:noFill/>
        </p:spPr>
        <p:txBody>
          <a:bodyPr wrap="square" rtlCol="0">
            <a:spAutoFit/>
          </a:bodyPr>
          <a:lstStyle/>
          <a:p>
            <a:pPr algn="ctr"/>
            <a:r>
              <a:rPr lang="it-IT" b="1" dirty="0"/>
              <a:t>X TRACKING</a:t>
            </a:r>
          </a:p>
        </p:txBody>
      </p:sp>
      <p:sp>
        <p:nvSpPr>
          <p:cNvPr id="5" name="TextBox 4">
            <a:extLst>
              <a:ext uri="{FF2B5EF4-FFF2-40B4-BE49-F238E27FC236}">
                <a16:creationId xmlns:a16="http://schemas.microsoft.com/office/drawing/2014/main" id="{8B273EFB-704C-E7A4-5979-9BC9E2E3ED56}"/>
              </a:ext>
            </a:extLst>
          </p:cNvPr>
          <p:cNvSpPr txBox="1"/>
          <p:nvPr/>
        </p:nvSpPr>
        <p:spPr>
          <a:xfrm>
            <a:off x="6437084" y="1312233"/>
            <a:ext cx="5275945" cy="369332"/>
          </a:xfrm>
          <a:prstGeom prst="rect">
            <a:avLst/>
          </a:prstGeom>
          <a:noFill/>
        </p:spPr>
        <p:txBody>
          <a:bodyPr wrap="square">
            <a:spAutoFit/>
          </a:bodyPr>
          <a:lstStyle/>
          <a:p>
            <a:pPr algn="ctr"/>
            <a:r>
              <a:rPr lang="it-IT" b="1" dirty="0"/>
              <a:t>Y TRACKING</a:t>
            </a:r>
          </a:p>
        </p:txBody>
      </p:sp>
    </p:spTree>
    <p:extLst>
      <p:ext uri="{BB962C8B-B14F-4D97-AF65-F5344CB8AC3E}">
        <p14:creationId xmlns:p14="http://schemas.microsoft.com/office/powerpoint/2010/main" val="485488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AFA3857-9FCE-5759-D121-D10649B26A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420" y="1172286"/>
            <a:ext cx="10876190" cy="5685714"/>
          </a:xfrm>
          <a:prstGeom prst="rect">
            <a:avLst/>
          </a:prstGeom>
        </p:spPr>
      </p:pic>
    </p:spTree>
    <p:extLst>
      <p:ext uri="{BB962C8B-B14F-4D97-AF65-F5344CB8AC3E}">
        <p14:creationId xmlns:p14="http://schemas.microsoft.com/office/powerpoint/2010/main" val="3612103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E8529AD-7B77-5BB6-9103-5204F44619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333" y="1185617"/>
            <a:ext cx="10733333" cy="5657143"/>
          </a:xfrm>
          <a:prstGeom prst="rect">
            <a:avLst/>
          </a:prstGeom>
        </p:spPr>
      </p:pic>
      <p:sp>
        <p:nvSpPr>
          <p:cNvPr id="3" name="TextBox 2">
            <a:extLst>
              <a:ext uri="{FF2B5EF4-FFF2-40B4-BE49-F238E27FC236}">
                <a16:creationId xmlns:a16="http://schemas.microsoft.com/office/drawing/2014/main" id="{D3188ADC-15E1-88D9-0615-C74FE37A7260}"/>
              </a:ext>
            </a:extLst>
          </p:cNvPr>
          <p:cNvSpPr txBox="1"/>
          <p:nvPr/>
        </p:nvSpPr>
        <p:spPr>
          <a:xfrm>
            <a:off x="1342102" y="1388458"/>
            <a:ext cx="36261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dirty="0">
                <a:cs typeface="Arial"/>
              </a:rPr>
              <a:t>FOCUS ON SQUARE CORNER</a:t>
            </a:r>
          </a:p>
          <a:p>
            <a:endParaRPr lang="it-IT" dirty="0">
              <a:cs typeface="Arial"/>
            </a:endParaRPr>
          </a:p>
        </p:txBody>
      </p:sp>
      <p:cxnSp>
        <p:nvCxnSpPr>
          <p:cNvPr id="4" name="Connettore 2 11">
            <a:extLst>
              <a:ext uri="{FF2B5EF4-FFF2-40B4-BE49-F238E27FC236}">
                <a16:creationId xmlns:a16="http://schemas.microsoft.com/office/drawing/2014/main" id="{AA460BA5-1589-BCBE-9BDA-0001D157D7DC}"/>
              </a:ext>
            </a:extLst>
          </p:cNvPr>
          <p:cNvCxnSpPr>
            <a:cxnSpLocks/>
          </p:cNvCxnSpPr>
          <p:nvPr/>
        </p:nvCxnSpPr>
        <p:spPr>
          <a:xfrm>
            <a:off x="6385560" y="3429000"/>
            <a:ext cx="301752" cy="331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990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DE9E9DF-E359-8F26-04B7-F6BCF7C99A82}"/>
              </a:ext>
            </a:extLst>
          </p:cNvPr>
          <p:cNvSpPr txBox="1"/>
          <p:nvPr/>
        </p:nvSpPr>
        <p:spPr>
          <a:xfrm>
            <a:off x="493058" y="267447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4" name="nonlinearespinto720">
            <a:hlinkClick r:id="" action="ppaction://media"/>
            <a:extLst>
              <a:ext uri="{FF2B5EF4-FFF2-40B4-BE49-F238E27FC236}">
                <a16:creationId xmlns:a16="http://schemas.microsoft.com/office/drawing/2014/main" id="{0C55A848-AC46-38F5-ABA2-3B923681BB1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16000" y="1143000"/>
            <a:ext cx="10160000" cy="5715000"/>
          </a:xfrm>
          <a:prstGeom prst="rect">
            <a:avLst/>
          </a:prstGeom>
        </p:spPr>
      </p:pic>
    </p:spTree>
    <p:extLst>
      <p:ext uri="{BB962C8B-B14F-4D97-AF65-F5344CB8AC3E}">
        <p14:creationId xmlns:p14="http://schemas.microsoft.com/office/powerpoint/2010/main" val="23859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96EC5-657B-E9EA-951B-766B40D24F78}"/>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0DE4C49-E00C-54CE-1E1E-F1DA398E4D3B}"/>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25A74A1-8BED-9C2D-55D8-26E1D2A00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690" y="1153238"/>
            <a:ext cx="10809524" cy="5704762"/>
          </a:xfrm>
          <a:prstGeom prst="rect">
            <a:avLst/>
          </a:prstGeom>
        </p:spPr>
      </p:pic>
      <p:sp>
        <p:nvSpPr>
          <p:cNvPr id="2" name="TextBox 1">
            <a:extLst>
              <a:ext uri="{FF2B5EF4-FFF2-40B4-BE49-F238E27FC236}">
                <a16:creationId xmlns:a16="http://schemas.microsoft.com/office/drawing/2014/main" id="{FA9D3107-9ED2-2C58-576D-ABA199FE06AF}"/>
              </a:ext>
            </a:extLst>
          </p:cNvPr>
          <p:cNvSpPr txBox="1"/>
          <p:nvPr/>
        </p:nvSpPr>
        <p:spPr>
          <a:xfrm>
            <a:off x="6562009" y="1341929"/>
            <a:ext cx="2851813" cy="1169551"/>
          </a:xfrm>
          <a:prstGeom prst="rect">
            <a:avLst/>
          </a:prstGeom>
          <a:solidFill>
            <a:srgbClr val="FFFF00"/>
          </a:solidFill>
          <a:ln>
            <a:solidFill>
              <a:schemeClr val="tx1"/>
            </a:solidFill>
          </a:ln>
        </p:spPr>
        <p:txBody>
          <a:bodyPr wrap="square" rtlCol="0">
            <a:spAutoFit/>
          </a:bodyPr>
          <a:lstStyle/>
          <a:p>
            <a:r>
              <a:rPr lang="it-IT" sz="1400" dirty="0" err="1"/>
              <a:t>changing</a:t>
            </a:r>
            <a:r>
              <a:rPr lang="it-IT" sz="1400" dirty="0"/>
              <a:t> </a:t>
            </a:r>
            <a:r>
              <a:rPr lang="it-IT" sz="1400" dirty="0" err="1"/>
              <a:t>desired</a:t>
            </a:r>
            <a:r>
              <a:rPr lang="it-IT" sz="1400" dirty="0"/>
              <a:t> dumping and b:</a:t>
            </a:r>
          </a:p>
          <a:p>
            <a:r>
              <a:rPr lang="it-IT" sz="1400" dirty="0"/>
              <a:t>d = 2 / </a:t>
            </a:r>
            <a:r>
              <a:rPr lang="it-IT" sz="1400" dirty="0" err="1"/>
              <a:t>sqrt</a:t>
            </a:r>
            <a:r>
              <a:rPr lang="it-IT" sz="1400" dirty="0"/>
              <a:t>(2)</a:t>
            </a:r>
          </a:p>
          <a:p>
            <a:r>
              <a:rPr lang="it-IT" sz="1400" dirty="0"/>
              <a:t>b =1</a:t>
            </a:r>
          </a:p>
          <a:p>
            <a:r>
              <a:rPr lang="it-IT" sz="1400" dirty="0" err="1"/>
              <a:t>Less</a:t>
            </a:r>
            <a:r>
              <a:rPr lang="it-IT" sz="1400" dirty="0"/>
              <a:t> aggressive , more </a:t>
            </a:r>
            <a:r>
              <a:rPr lang="it-IT" sz="1400" dirty="0" err="1"/>
              <a:t>stable</a:t>
            </a:r>
            <a:endParaRPr lang="it-IT" sz="1400" dirty="0"/>
          </a:p>
          <a:p>
            <a:endParaRPr lang="it-IT" sz="1400" dirty="0"/>
          </a:p>
        </p:txBody>
      </p:sp>
    </p:spTree>
    <p:extLst>
      <p:ext uri="{BB962C8B-B14F-4D97-AF65-F5344CB8AC3E}">
        <p14:creationId xmlns:p14="http://schemas.microsoft.com/office/powerpoint/2010/main" val="2644194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0DDE0-112E-0120-5690-38F1D2A981D4}"/>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B3ED4411-B9FF-6C18-C74E-5F68ED547849}"/>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965E593-17D0-5B56-C99A-5297918B9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571" y="1148720"/>
            <a:ext cx="10742857" cy="5657143"/>
          </a:xfrm>
          <a:prstGeom prst="rect">
            <a:avLst/>
          </a:prstGeom>
        </p:spPr>
      </p:pic>
      <p:sp>
        <p:nvSpPr>
          <p:cNvPr id="2" name="TextBox 1">
            <a:extLst>
              <a:ext uri="{FF2B5EF4-FFF2-40B4-BE49-F238E27FC236}">
                <a16:creationId xmlns:a16="http://schemas.microsoft.com/office/drawing/2014/main" id="{B5E14A77-3DB7-D373-58D3-3299BC6EFE63}"/>
              </a:ext>
            </a:extLst>
          </p:cNvPr>
          <p:cNvSpPr txBox="1"/>
          <p:nvPr/>
        </p:nvSpPr>
        <p:spPr>
          <a:xfrm>
            <a:off x="1564105" y="1484697"/>
            <a:ext cx="1844842" cy="584775"/>
          </a:xfrm>
          <a:prstGeom prst="rect">
            <a:avLst/>
          </a:prstGeom>
          <a:solidFill>
            <a:srgbClr val="FFFF00"/>
          </a:solidFill>
          <a:ln>
            <a:solidFill>
              <a:schemeClr val="tx1"/>
            </a:solidFill>
          </a:ln>
        </p:spPr>
        <p:txBody>
          <a:bodyPr wrap="square" rtlCol="0">
            <a:spAutoFit/>
          </a:bodyPr>
          <a:lstStyle/>
          <a:p>
            <a:r>
              <a:rPr lang="it-IT" sz="1600" dirty="0"/>
              <a:t>d = 2 / </a:t>
            </a:r>
            <a:r>
              <a:rPr lang="it-IT" sz="1600" dirty="0" err="1"/>
              <a:t>sqrt</a:t>
            </a:r>
            <a:r>
              <a:rPr lang="it-IT" sz="1600" dirty="0"/>
              <a:t>(2)</a:t>
            </a:r>
          </a:p>
          <a:p>
            <a:r>
              <a:rPr lang="it-IT" sz="1600" dirty="0"/>
              <a:t>b =1</a:t>
            </a:r>
          </a:p>
        </p:txBody>
      </p:sp>
    </p:spTree>
    <p:extLst>
      <p:ext uri="{BB962C8B-B14F-4D97-AF65-F5344CB8AC3E}">
        <p14:creationId xmlns:p14="http://schemas.microsoft.com/office/powerpoint/2010/main" val="301584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507DD-07C1-67DB-00E7-854E236CB4D2}"/>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7E1A587A-5060-A2BA-014A-31EEB7908ED6}"/>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3" name="nonlinearenonspinto720">
            <a:hlinkClick r:id="" action="ppaction://media"/>
            <a:extLst>
              <a:ext uri="{FF2B5EF4-FFF2-40B4-BE49-F238E27FC236}">
                <a16:creationId xmlns:a16="http://schemas.microsoft.com/office/drawing/2014/main" id="{C57A0BE7-CF80-6CAE-0371-7C06DB7A495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70186" y="1173480"/>
            <a:ext cx="10051627" cy="5654040"/>
          </a:xfrm>
          <a:prstGeom prst="rect">
            <a:avLst/>
          </a:prstGeom>
        </p:spPr>
      </p:pic>
    </p:spTree>
    <p:extLst>
      <p:ext uri="{BB962C8B-B14F-4D97-AF65-F5344CB8AC3E}">
        <p14:creationId xmlns:p14="http://schemas.microsoft.com/office/powerpoint/2010/main" val="26119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6A86E-9EA5-8F83-F90C-BD3298DCE020}"/>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97EA8AF-AB5E-1415-B7FC-435787762A0C}"/>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3471849-457E-EF5F-4D07-904595EE7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74" y="1297361"/>
            <a:ext cx="5203395" cy="2636593"/>
          </a:xfrm>
          <a:prstGeom prst="rect">
            <a:avLst/>
          </a:prstGeom>
        </p:spPr>
      </p:pic>
      <p:pic>
        <p:nvPicPr>
          <p:cNvPr id="16" name="Picture 15">
            <a:extLst>
              <a:ext uri="{FF2B5EF4-FFF2-40B4-BE49-F238E27FC236}">
                <a16:creationId xmlns:a16="http://schemas.microsoft.com/office/drawing/2014/main" id="{8C5FD028-F9AE-DF2D-6FD5-321C8E0B3D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323" y="4182508"/>
            <a:ext cx="5272388" cy="2597877"/>
          </a:xfrm>
          <a:prstGeom prst="rect">
            <a:avLst/>
          </a:prstGeom>
        </p:spPr>
      </p:pic>
      <p:pic>
        <p:nvPicPr>
          <p:cNvPr id="4" name="Picture 3">
            <a:extLst>
              <a:ext uri="{FF2B5EF4-FFF2-40B4-BE49-F238E27FC236}">
                <a16:creationId xmlns:a16="http://schemas.microsoft.com/office/drawing/2014/main" id="{289A6D21-B0EF-1A93-528F-27D0B3328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0672" y="4182508"/>
            <a:ext cx="5256879" cy="2597877"/>
          </a:xfrm>
          <a:prstGeom prst="rect">
            <a:avLst/>
          </a:prstGeom>
        </p:spPr>
      </p:pic>
      <p:pic>
        <p:nvPicPr>
          <p:cNvPr id="6" name="Picture 5">
            <a:extLst>
              <a:ext uri="{FF2B5EF4-FFF2-40B4-BE49-F238E27FC236}">
                <a16:creationId xmlns:a16="http://schemas.microsoft.com/office/drawing/2014/main" id="{1A530E05-C67C-EBE3-5C66-BDAB7E0DFF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8637" y="1251641"/>
            <a:ext cx="5272388" cy="2686517"/>
          </a:xfrm>
          <a:prstGeom prst="rect">
            <a:avLst/>
          </a:prstGeom>
        </p:spPr>
      </p:pic>
      <p:sp>
        <p:nvSpPr>
          <p:cNvPr id="3" name="TextBox 2">
            <a:extLst>
              <a:ext uri="{FF2B5EF4-FFF2-40B4-BE49-F238E27FC236}">
                <a16:creationId xmlns:a16="http://schemas.microsoft.com/office/drawing/2014/main" id="{1D1E0F03-BA6E-5E0C-4C09-8722C5D6FC6A}"/>
              </a:ext>
            </a:extLst>
          </p:cNvPr>
          <p:cNvSpPr txBox="1"/>
          <p:nvPr/>
        </p:nvSpPr>
        <p:spPr>
          <a:xfrm>
            <a:off x="6637717" y="1491916"/>
            <a:ext cx="1303573" cy="523220"/>
          </a:xfrm>
          <a:prstGeom prst="rect">
            <a:avLst/>
          </a:prstGeom>
          <a:solidFill>
            <a:srgbClr val="FFFF00"/>
          </a:solidFill>
          <a:ln>
            <a:solidFill>
              <a:schemeClr val="tx1"/>
            </a:solidFill>
          </a:ln>
        </p:spPr>
        <p:txBody>
          <a:bodyPr wrap="square" rtlCol="0">
            <a:spAutoFit/>
          </a:bodyPr>
          <a:lstStyle/>
          <a:p>
            <a:r>
              <a:rPr lang="it-IT" sz="1400" dirty="0"/>
              <a:t>d = 2 / </a:t>
            </a:r>
            <a:r>
              <a:rPr lang="it-IT" sz="1400" dirty="0" err="1"/>
              <a:t>sqrt</a:t>
            </a:r>
            <a:r>
              <a:rPr lang="it-IT" sz="1400" dirty="0"/>
              <a:t>(2)</a:t>
            </a:r>
          </a:p>
          <a:p>
            <a:r>
              <a:rPr lang="it-IT" sz="1400" dirty="0"/>
              <a:t>b =1</a:t>
            </a:r>
          </a:p>
        </p:txBody>
      </p:sp>
      <p:sp>
        <p:nvSpPr>
          <p:cNvPr id="5" name="TextBox 4">
            <a:extLst>
              <a:ext uri="{FF2B5EF4-FFF2-40B4-BE49-F238E27FC236}">
                <a16:creationId xmlns:a16="http://schemas.microsoft.com/office/drawing/2014/main" id="{0BE51FED-37E6-4886-50E3-D7B935967C8B}"/>
              </a:ext>
            </a:extLst>
          </p:cNvPr>
          <p:cNvSpPr txBox="1"/>
          <p:nvPr/>
        </p:nvSpPr>
        <p:spPr>
          <a:xfrm>
            <a:off x="1234584" y="1491916"/>
            <a:ext cx="1303573" cy="523220"/>
          </a:xfrm>
          <a:prstGeom prst="rect">
            <a:avLst/>
          </a:prstGeom>
          <a:solidFill>
            <a:srgbClr val="FFFF00"/>
          </a:solidFill>
          <a:ln>
            <a:solidFill>
              <a:schemeClr val="tx1"/>
            </a:solidFill>
          </a:ln>
        </p:spPr>
        <p:txBody>
          <a:bodyPr wrap="square" rtlCol="0">
            <a:spAutoFit/>
          </a:bodyPr>
          <a:lstStyle/>
          <a:p>
            <a:r>
              <a:rPr lang="it-IT" sz="1400" dirty="0"/>
              <a:t>d = 1 / </a:t>
            </a:r>
            <a:r>
              <a:rPr lang="it-IT" sz="1400" dirty="0" err="1"/>
              <a:t>sqrt</a:t>
            </a:r>
            <a:r>
              <a:rPr lang="it-IT" sz="1400" dirty="0"/>
              <a:t>(2)</a:t>
            </a:r>
          </a:p>
          <a:p>
            <a:r>
              <a:rPr lang="it-IT" sz="1400" dirty="0"/>
              <a:t>b =10</a:t>
            </a:r>
          </a:p>
        </p:txBody>
      </p:sp>
      <p:sp>
        <p:nvSpPr>
          <p:cNvPr id="11" name="TextBox 10">
            <a:extLst>
              <a:ext uri="{FF2B5EF4-FFF2-40B4-BE49-F238E27FC236}">
                <a16:creationId xmlns:a16="http://schemas.microsoft.com/office/drawing/2014/main" id="{7D001A75-C82E-344D-CCE8-019DA5B11F35}"/>
              </a:ext>
            </a:extLst>
          </p:cNvPr>
          <p:cNvSpPr txBox="1"/>
          <p:nvPr/>
        </p:nvSpPr>
        <p:spPr>
          <a:xfrm>
            <a:off x="1234584" y="4370143"/>
            <a:ext cx="1303573" cy="523220"/>
          </a:xfrm>
          <a:prstGeom prst="rect">
            <a:avLst/>
          </a:prstGeom>
          <a:solidFill>
            <a:srgbClr val="FFFF00"/>
          </a:solidFill>
          <a:ln>
            <a:solidFill>
              <a:schemeClr val="tx1"/>
            </a:solidFill>
          </a:ln>
        </p:spPr>
        <p:txBody>
          <a:bodyPr wrap="square" rtlCol="0">
            <a:spAutoFit/>
          </a:bodyPr>
          <a:lstStyle/>
          <a:p>
            <a:r>
              <a:rPr lang="it-IT" sz="1400" dirty="0"/>
              <a:t>d = 1 / </a:t>
            </a:r>
            <a:r>
              <a:rPr lang="it-IT" sz="1400" dirty="0" err="1"/>
              <a:t>sqrt</a:t>
            </a:r>
            <a:r>
              <a:rPr lang="it-IT" sz="1400" dirty="0"/>
              <a:t>(2)</a:t>
            </a:r>
          </a:p>
          <a:p>
            <a:r>
              <a:rPr lang="it-IT" sz="1400" dirty="0"/>
              <a:t>b =10</a:t>
            </a:r>
          </a:p>
        </p:txBody>
      </p:sp>
      <p:sp>
        <p:nvSpPr>
          <p:cNvPr id="12" name="TextBox 11">
            <a:extLst>
              <a:ext uri="{FF2B5EF4-FFF2-40B4-BE49-F238E27FC236}">
                <a16:creationId xmlns:a16="http://schemas.microsoft.com/office/drawing/2014/main" id="{C7C25093-C9E4-0F94-0717-0F60398C4BBE}"/>
              </a:ext>
            </a:extLst>
          </p:cNvPr>
          <p:cNvSpPr txBox="1"/>
          <p:nvPr/>
        </p:nvSpPr>
        <p:spPr>
          <a:xfrm>
            <a:off x="6637717" y="4370143"/>
            <a:ext cx="1303573" cy="523220"/>
          </a:xfrm>
          <a:prstGeom prst="rect">
            <a:avLst/>
          </a:prstGeom>
          <a:solidFill>
            <a:srgbClr val="FFFF00"/>
          </a:solidFill>
          <a:ln>
            <a:solidFill>
              <a:schemeClr val="tx1"/>
            </a:solidFill>
          </a:ln>
        </p:spPr>
        <p:txBody>
          <a:bodyPr wrap="square" rtlCol="0">
            <a:spAutoFit/>
          </a:bodyPr>
          <a:lstStyle/>
          <a:p>
            <a:r>
              <a:rPr lang="it-IT" sz="1400" dirty="0"/>
              <a:t>d = 2 / </a:t>
            </a:r>
            <a:r>
              <a:rPr lang="it-IT" sz="1400" dirty="0" err="1"/>
              <a:t>sqrt</a:t>
            </a:r>
            <a:r>
              <a:rPr lang="it-IT" sz="1400" dirty="0"/>
              <a:t>(2)</a:t>
            </a:r>
          </a:p>
          <a:p>
            <a:r>
              <a:rPr lang="it-IT" sz="1400" dirty="0"/>
              <a:t>b =1</a:t>
            </a:r>
          </a:p>
        </p:txBody>
      </p:sp>
    </p:spTree>
    <p:extLst>
      <p:ext uri="{BB962C8B-B14F-4D97-AF65-F5344CB8AC3E}">
        <p14:creationId xmlns:p14="http://schemas.microsoft.com/office/powerpoint/2010/main" val="3127950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BE5D53FB-4D9F-3C19-F22D-A552BB69598B}"/>
              </a:ext>
            </a:extLst>
          </p:cNvPr>
          <p:cNvSpPr>
            <a:spLocks noGrp="1"/>
          </p:cNvSpPr>
          <p:nvPr>
            <p:ph type="title"/>
          </p:nvPr>
        </p:nvSpPr>
        <p:spPr>
          <a:xfrm>
            <a:off x="227806" y="3429000"/>
            <a:ext cx="11736387" cy="1189038"/>
          </a:xfrm>
        </p:spPr>
        <p:txBody>
          <a:bodyPr/>
          <a:lstStyle/>
          <a:p>
            <a:pPr algn="ctr"/>
            <a:r>
              <a:rPr lang="it-IT" sz="3200" dirty="0"/>
              <a:t>TRAJECTORY TRACKING - OUTPUT ERROR FEEDBACK</a:t>
            </a:r>
            <a:endParaRPr lang="it-IT" sz="3200" b="0" dirty="0"/>
          </a:p>
        </p:txBody>
      </p:sp>
    </p:spTree>
    <p:extLst>
      <p:ext uri="{BB962C8B-B14F-4D97-AF65-F5344CB8AC3E}">
        <p14:creationId xmlns:p14="http://schemas.microsoft.com/office/powerpoint/2010/main" val="3161036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2F43E74D-A225-A50F-45E1-A9A4A7F60A1A}"/>
              </a:ext>
            </a:extLst>
          </p:cNvPr>
          <p:cNvPicPr>
            <a:picLocks noChangeAspect="1"/>
          </p:cNvPicPr>
          <p:nvPr/>
        </p:nvPicPr>
        <p:blipFill>
          <a:blip r:embed="rId2"/>
          <a:stretch>
            <a:fillRect/>
          </a:stretch>
        </p:blipFill>
        <p:spPr>
          <a:xfrm>
            <a:off x="0" y="1825336"/>
            <a:ext cx="12192000" cy="3207328"/>
          </a:xfrm>
          <a:prstGeom prst="rect">
            <a:avLst/>
          </a:prstGeom>
        </p:spPr>
      </p:pic>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a:xfrm>
            <a:off x="456000" y="899221"/>
            <a:ext cx="11736000" cy="1188000"/>
          </a:xfrm>
        </p:spPr>
        <p:txBody>
          <a:bodyPr>
            <a:normAutofit/>
          </a:bodyPr>
          <a:lstStyle/>
          <a:p>
            <a:pPr algn="ctr"/>
            <a:r>
              <a:rPr lang="en-US" sz="2400" dirty="0"/>
              <a:t>Feedback linearization based on a reference point on the sagittal axis</a:t>
            </a:r>
            <a:endParaRPr lang="it-IT" sz="24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355F94E2-2B95-640E-E80B-8B0A283E3909}"/>
              </a:ext>
            </a:extLst>
          </p:cNvPr>
          <p:cNvPicPr>
            <a:picLocks noChangeAspect="1"/>
          </p:cNvPicPr>
          <p:nvPr/>
        </p:nvPicPr>
        <p:blipFill>
          <a:blip r:embed="rId5"/>
          <a:stretch>
            <a:fillRect/>
          </a:stretch>
        </p:blipFill>
        <p:spPr>
          <a:xfrm>
            <a:off x="301052" y="5230602"/>
            <a:ext cx="4615078" cy="783064"/>
          </a:xfrm>
          <a:prstGeom prst="rect">
            <a:avLst/>
          </a:prstGeom>
        </p:spPr>
      </p:pic>
      <p:pic>
        <p:nvPicPr>
          <p:cNvPr id="17" name="Immagine 16">
            <a:extLst>
              <a:ext uri="{FF2B5EF4-FFF2-40B4-BE49-F238E27FC236}">
                <a16:creationId xmlns:a16="http://schemas.microsoft.com/office/drawing/2014/main" id="{E549B239-F28F-B316-A738-7A77E1167B13}"/>
              </a:ext>
            </a:extLst>
          </p:cNvPr>
          <p:cNvPicPr>
            <a:picLocks noChangeAspect="1"/>
          </p:cNvPicPr>
          <p:nvPr/>
        </p:nvPicPr>
        <p:blipFill>
          <a:blip r:embed="rId6"/>
          <a:stretch>
            <a:fillRect/>
          </a:stretch>
        </p:blipFill>
        <p:spPr>
          <a:xfrm>
            <a:off x="6361471" y="5516071"/>
            <a:ext cx="3028335" cy="320647"/>
          </a:xfrm>
          <a:prstGeom prst="rect">
            <a:avLst/>
          </a:prstGeom>
        </p:spPr>
      </p:pic>
      <p:cxnSp>
        <p:nvCxnSpPr>
          <p:cNvPr id="32" name="Connettore 2 31">
            <a:extLst>
              <a:ext uri="{FF2B5EF4-FFF2-40B4-BE49-F238E27FC236}">
                <a16:creationId xmlns:a16="http://schemas.microsoft.com/office/drawing/2014/main" id="{6F673D03-F973-C66F-13F8-7A4D0677ABEC}"/>
              </a:ext>
            </a:extLst>
          </p:cNvPr>
          <p:cNvCxnSpPr/>
          <p:nvPr/>
        </p:nvCxnSpPr>
        <p:spPr>
          <a:xfrm>
            <a:off x="2930013" y="3842167"/>
            <a:ext cx="3165987" cy="1730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ttore 2 32">
            <a:extLst>
              <a:ext uri="{FF2B5EF4-FFF2-40B4-BE49-F238E27FC236}">
                <a16:creationId xmlns:a16="http://schemas.microsoft.com/office/drawing/2014/main" id="{A3CCFEBB-5FC4-D7A5-1EDD-BC60903EDBAB}"/>
              </a:ext>
            </a:extLst>
          </p:cNvPr>
          <p:cNvCxnSpPr>
            <a:cxnSpLocks/>
          </p:cNvCxnSpPr>
          <p:nvPr/>
        </p:nvCxnSpPr>
        <p:spPr>
          <a:xfrm>
            <a:off x="5294672" y="4744083"/>
            <a:ext cx="1066799" cy="5396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395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B97A84-70F9-F6BB-518B-8D553C8AE46F}"/>
              </a:ext>
            </a:extLst>
          </p:cNvPr>
          <p:cNvSpPr>
            <a:spLocks noGrp="1"/>
          </p:cNvSpPr>
          <p:nvPr>
            <p:ph type="title"/>
          </p:nvPr>
        </p:nvSpPr>
        <p:spPr/>
        <p:txBody>
          <a:bodyPr/>
          <a:lstStyle/>
          <a:p>
            <a:r>
              <a:rPr lang="it-IT" dirty="0" err="1"/>
              <a:t>Introduction</a:t>
            </a:r>
            <a:r>
              <a:rPr lang="it-IT" dirty="0"/>
              <a:t>: the "urban </a:t>
            </a:r>
            <a:r>
              <a:rPr lang="it-IT" dirty="0" err="1"/>
              <a:t>mobility</a:t>
            </a:r>
            <a:r>
              <a:rPr lang="it-IT" dirty="0"/>
              <a:t> challenge"</a:t>
            </a:r>
          </a:p>
        </p:txBody>
      </p:sp>
      <p:sp>
        <p:nvSpPr>
          <p:cNvPr id="3" name="Segnaposto contenuto 2">
            <a:extLst>
              <a:ext uri="{FF2B5EF4-FFF2-40B4-BE49-F238E27FC236}">
                <a16:creationId xmlns:a16="http://schemas.microsoft.com/office/drawing/2014/main" id="{8DEBA5DC-CD4A-36D0-8D69-5EFE79FB6922}"/>
              </a:ext>
            </a:extLst>
          </p:cNvPr>
          <p:cNvSpPr>
            <a:spLocks noGrp="1"/>
          </p:cNvSpPr>
          <p:nvPr>
            <p:ph sz="quarter" idx="10"/>
          </p:nvPr>
        </p:nvSpPr>
        <p:spPr>
          <a:xfrm>
            <a:off x="456000" y="2660533"/>
            <a:ext cx="11386473" cy="971667"/>
          </a:xfrm>
        </p:spPr>
        <p:txBody>
          <a:bodyPr>
            <a:normAutofit/>
          </a:bodyPr>
          <a:lstStyle/>
          <a:p>
            <a:pPr>
              <a:buClr>
                <a:srgbClr val="C00000"/>
              </a:buClr>
            </a:pPr>
            <a:r>
              <a:rPr lang="en-US" sz="1800" b="1" dirty="0"/>
              <a:t>Problem: </a:t>
            </a:r>
            <a:r>
              <a:rPr lang="en-US" sz="1800" dirty="0"/>
              <a:t>An autonomous guided vehicle (AGV) has to travel along a closed circuit avoiding the other AGVs that are parked along the path; at the completion of one lap, the AGV has to get off the circuit and park at the box</a:t>
            </a:r>
            <a:endParaRPr lang="it-IT" sz="1800" dirty="0"/>
          </a:p>
          <a:p>
            <a:pPr>
              <a:buClr>
                <a:srgbClr val="C00000"/>
              </a:buClr>
            </a:pPr>
            <a:endParaRPr lang="it-IT" sz="1800" b="1" dirty="0"/>
          </a:p>
        </p:txBody>
      </p:sp>
      <p:pic>
        <p:nvPicPr>
          <p:cNvPr id="4" name="Picture 2" descr="Universita' di Padova DEI (Dip Ingegneria Informazione) Accesso PaperCut">
            <a:extLst>
              <a:ext uri="{FF2B5EF4-FFF2-40B4-BE49-F238E27FC236}">
                <a16:creationId xmlns:a16="http://schemas.microsoft.com/office/drawing/2014/main" id="{36C0F183-9811-0CA3-547B-A24694D701E7}"/>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18D7B02-35C8-A209-336C-C4EFE54A15D1}"/>
              </a:ext>
            </a:extLst>
          </p:cNvPr>
          <p:cNvSpPr txBox="1"/>
          <p:nvPr/>
        </p:nvSpPr>
        <p:spPr>
          <a:xfrm>
            <a:off x="456000" y="4316101"/>
            <a:ext cx="5814171" cy="1200329"/>
          </a:xfrm>
          <a:prstGeom prst="rect">
            <a:avLst/>
          </a:prstGeom>
          <a:noFill/>
        </p:spPr>
        <p:txBody>
          <a:bodyPr wrap="square">
            <a:spAutoFit/>
          </a:bodyPr>
          <a:lstStyle/>
          <a:p>
            <a:pPr>
              <a:buClr>
                <a:srgbClr val="C00000"/>
              </a:buClr>
            </a:pPr>
            <a:r>
              <a:rPr lang="it-IT" sz="1800" b="1" dirty="0"/>
              <a:t>PROJECT OBJECTIVES: </a:t>
            </a:r>
          </a:p>
          <a:p>
            <a:pPr marL="342900" indent="-342900">
              <a:buClr>
                <a:srgbClr val="C00000"/>
              </a:buClr>
              <a:buFont typeface="+mj-lt"/>
              <a:buAutoNum type="arabicParenR"/>
            </a:pPr>
            <a:r>
              <a:rPr lang="it-IT" sz="1800" dirty="0"/>
              <a:t>Track a </a:t>
            </a:r>
            <a:r>
              <a:rPr lang="it-IT" sz="1800" dirty="0" err="1"/>
              <a:t>closed</a:t>
            </a:r>
            <a:r>
              <a:rPr lang="it-IT" sz="1800" dirty="0"/>
              <a:t>-loop </a:t>
            </a:r>
            <a:r>
              <a:rPr lang="it-IT" sz="1800" dirty="0" err="1"/>
              <a:t>trajectory</a:t>
            </a:r>
            <a:endParaRPr lang="it-IT" sz="1800" dirty="0"/>
          </a:p>
          <a:p>
            <a:pPr marL="342900" indent="-342900">
              <a:buClr>
                <a:srgbClr val="C00000"/>
              </a:buClr>
              <a:buFont typeface="+mj-lt"/>
              <a:buAutoNum type="arabicParenR"/>
            </a:pPr>
            <a:r>
              <a:rPr lang="it-IT" sz="1800" dirty="0" err="1"/>
              <a:t>Avoid</a:t>
            </a:r>
            <a:r>
              <a:rPr lang="it-IT" sz="1800" dirty="0"/>
              <a:t> </a:t>
            </a:r>
            <a:r>
              <a:rPr lang="it-IT" sz="1800" dirty="0" err="1"/>
              <a:t>obstacles</a:t>
            </a:r>
            <a:r>
              <a:rPr lang="it-IT" sz="1800" dirty="0"/>
              <a:t> on the </a:t>
            </a:r>
            <a:r>
              <a:rPr lang="it-IT" sz="1800" dirty="0" err="1"/>
              <a:t>trajectory</a:t>
            </a:r>
            <a:endParaRPr lang="it-IT" sz="1800" dirty="0"/>
          </a:p>
          <a:p>
            <a:pPr marL="342900" indent="-342900">
              <a:buClr>
                <a:srgbClr val="C00000"/>
              </a:buClr>
              <a:buFont typeface="+mj-lt"/>
              <a:buAutoNum type="arabicParenR"/>
            </a:pPr>
            <a:r>
              <a:rPr lang="it-IT" sz="1800" dirty="0"/>
              <a:t>After </a:t>
            </a:r>
            <a:r>
              <a:rPr lang="it-IT" sz="1800" dirty="0" err="1"/>
              <a:t>performing</a:t>
            </a:r>
            <a:r>
              <a:rPr lang="it-IT" sz="1800" dirty="0"/>
              <a:t> one </a:t>
            </a:r>
            <a:r>
              <a:rPr lang="it-IT" sz="1800" dirty="0" err="1"/>
              <a:t>lap</a:t>
            </a:r>
            <a:r>
              <a:rPr lang="it-IT" sz="1800" dirty="0"/>
              <a:t>, </a:t>
            </a:r>
            <a:r>
              <a:rPr lang="it-IT" sz="1800" dirty="0" err="1"/>
              <a:t>reach</a:t>
            </a:r>
            <a:r>
              <a:rPr lang="it-IT" sz="1800" dirty="0"/>
              <a:t> an </a:t>
            </a:r>
            <a:r>
              <a:rPr lang="it-IT" sz="1800" dirty="0" err="1"/>
              <a:t>empty</a:t>
            </a:r>
            <a:r>
              <a:rPr lang="it-IT" sz="1800" dirty="0"/>
              <a:t> parking </a:t>
            </a:r>
            <a:r>
              <a:rPr lang="it-IT" sz="1800" dirty="0" err="1"/>
              <a:t>lot</a:t>
            </a:r>
            <a:endParaRPr lang="it-IT" sz="1800" dirty="0"/>
          </a:p>
        </p:txBody>
      </p:sp>
      <p:sp>
        <p:nvSpPr>
          <p:cNvPr id="8" name="TextBox 7">
            <a:extLst>
              <a:ext uri="{FF2B5EF4-FFF2-40B4-BE49-F238E27FC236}">
                <a16:creationId xmlns:a16="http://schemas.microsoft.com/office/drawing/2014/main" id="{A96EC6ED-5F20-9B7D-CA71-9F1449C8A9B1}"/>
              </a:ext>
            </a:extLst>
          </p:cNvPr>
          <p:cNvSpPr txBox="1"/>
          <p:nvPr/>
        </p:nvSpPr>
        <p:spPr>
          <a:xfrm>
            <a:off x="6743086" y="4316101"/>
            <a:ext cx="5099387" cy="1200329"/>
          </a:xfrm>
          <a:prstGeom prst="rect">
            <a:avLst/>
          </a:prstGeom>
          <a:noFill/>
        </p:spPr>
        <p:txBody>
          <a:bodyPr wrap="square">
            <a:spAutoFit/>
          </a:bodyPr>
          <a:lstStyle/>
          <a:p>
            <a:pPr>
              <a:buClr>
                <a:srgbClr val="C00000"/>
              </a:buClr>
            </a:pPr>
            <a:r>
              <a:rPr lang="it-IT" b="1" dirty="0"/>
              <a:t>PROPOSED SOLUTIONS</a:t>
            </a:r>
            <a:r>
              <a:rPr lang="it-IT" sz="1800" b="1" dirty="0"/>
              <a:t>: </a:t>
            </a:r>
          </a:p>
          <a:p>
            <a:pPr marL="342900" indent="-342900">
              <a:buClr>
                <a:srgbClr val="C00000"/>
              </a:buClr>
              <a:buFont typeface="+mj-lt"/>
              <a:buAutoNum type="arabicParenR"/>
            </a:pPr>
            <a:r>
              <a:rPr lang="it-IT" sz="1800" dirty="0"/>
              <a:t>State &amp; output </a:t>
            </a:r>
            <a:r>
              <a:rPr lang="it-IT" sz="1800" dirty="0" err="1"/>
              <a:t>error</a:t>
            </a:r>
            <a:r>
              <a:rPr lang="it-IT" sz="1800" dirty="0"/>
              <a:t> feedback</a:t>
            </a:r>
          </a:p>
          <a:p>
            <a:pPr marL="342900" indent="-342900">
              <a:buClr>
                <a:srgbClr val="C00000"/>
              </a:buClr>
              <a:buFont typeface="+mj-lt"/>
              <a:buAutoNum type="arabicParenR"/>
            </a:pPr>
            <a:r>
              <a:rPr lang="it-IT" sz="1800" dirty="0"/>
              <a:t>Sensor for </a:t>
            </a:r>
            <a:r>
              <a:rPr lang="it-IT" sz="1800" dirty="0" err="1"/>
              <a:t>obstacle</a:t>
            </a:r>
            <a:r>
              <a:rPr lang="it-IT" sz="1800" dirty="0"/>
              <a:t> </a:t>
            </a:r>
            <a:r>
              <a:rPr lang="it-IT" sz="1800" dirty="0" err="1"/>
              <a:t>detection</a:t>
            </a:r>
            <a:r>
              <a:rPr lang="it-IT" sz="1800" dirty="0"/>
              <a:t> and </a:t>
            </a:r>
            <a:r>
              <a:rPr lang="it-IT" sz="1800" dirty="0" err="1"/>
              <a:t>avoidance</a:t>
            </a:r>
            <a:endParaRPr lang="it-IT" dirty="0"/>
          </a:p>
          <a:p>
            <a:pPr marL="342900" indent="-342900">
              <a:buClr>
                <a:srgbClr val="C00000"/>
              </a:buClr>
              <a:buFont typeface="+mj-lt"/>
              <a:buAutoNum type="arabicParenR"/>
            </a:pPr>
            <a:r>
              <a:rPr lang="it-IT" dirty="0" err="1"/>
              <a:t>Cartesian</a:t>
            </a:r>
            <a:r>
              <a:rPr lang="it-IT" dirty="0"/>
              <a:t> &amp; Posture </a:t>
            </a:r>
            <a:r>
              <a:rPr lang="it-IT" dirty="0" err="1"/>
              <a:t>regulation</a:t>
            </a:r>
            <a:endParaRPr lang="it-IT" sz="1800" dirty="0"/>
          </a:p>
        </p:txBody>
      </p:sp>
    </p:spTree>
    <p:extLst>
      <p:ext uri="{BB962C8B-B14F-4D97-AF65-F5344CB8AC3E}">
        <p14:creationId xmlns:p14="http://schemas.microsoft.com/office/powerpoint/2010/main" val="1898437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9EF11328-3BEF-E2C1-F0AA-4091B84A184E}"/>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Arial"/>
                <a:ea typeface="+mn-ea"/>
                <a:cs typeface="Arial"/>
              </a:rPr>
              <a:t>Map</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pic>
        <p:nvPicPr>
          <p:cNvPr id="3" name="Immagine 2">
            <a:extLst>
              <a:ext uri="{FF2B5EF4-FFF2-40B4-BE49-F238E27FC236}">
                <a16:creationId xmlns:a16="http://schemas.microsoft.com/office/drawing/2014/main" id="{469BD365-6CDE-F10D-9897-0BDA582D7357}"/>
              </a:ext>
            </a:extLst>
          </p:cNvPr>
          <p:cNvPicPr>
            <a:picLocks noChangeAspect="1"/>
          </p:cNvPicPr>
          <p:nvPr/>
        </p:nvPicPr>
        <p:blipFill>
          <a:blip r:embed="rId5"/>
          <a:stretch>
            <a:fillRect/>
          </a:stretch>
        </p:blipFill>
        <p:spPr>
          <a:xfrm>
            <a:off x="5129511" y="1211893"/>
            <a:ext cx="2279376" cy="1539473"/>
          </a:xfrm>
          <a:prstGeom prst="rect">
            <a:avLst/>
          </a:prstGeom>
        </p:spPr>
      </p:pic>
      <p:pic>
        <p:nvPicPr>
          <p:cNvPr id="8" name="Immagine 7">
            <a:extLst>
              <a:ext uri="{FF2B5EF4-FFF2-40B4-BE49-F238E27FC236}">
                <a16:creationId xmlns:a16="http://schemas.microsoft.com/office/drawing/2014/main" id="{3A3FD35C-82E1-A4DD-DD74-234C03AE1B33}"/>
              </a:ext>
            </a:extLst>
          </p:cNvPr>
          <p:cNvPicPr>
            <a:picLocks noChangeAspect="1"/>
          </p:cNvPicPr>
          <p:nvPr/>
        </p:nvPicPr>
        <p:blipFill>
          <a:blip r:embed="rId6"/>
          <a:stretch>
            <a:fillRect/>
          </a:stretch>
        </p:blipFill>
        <p:spPr>
          <a:xfrm>
            <a:off x="741927" y="2650462"/>
            <a:ext cx="3648584" cy="1419423"/>
          </a:xfrm>
          <a:prstGeom prst="rect">
            <a:avLst/>
          </a:prstGeom>
        </p:spPr>
      </p:pic>
      <p:pic>
        <p:nvPicPr>
          <p:cNvPr id="11" name="Immagine 10">
            <a:extLst>
              <a:ext uri="{FF2B5EF4-FFF2-40B4-BE49-F238E27FC236}">
                <a16:creationId xmlns:a16="http://schemas.microsoft.com/office/drawing/2014/main" id="{3C8FD8F0-E3E2-F446-4AE2-4346CD39AA4D}"/>
              </a:ext>
            </a:extLst>
          </p:cNvPr>
          <p:cNvPicPr>
            <a:picLocks noChangeAspect="1"/>
          </p:cNvPicPr>
          <p:nvPr/>
        </p:nvPicPr>
        <p:blipFill>
          <a:blip r:embed="rId7"/>
          <a:stretch>
            <a:fillRect/>
          </a:stretch>
        </p:blipFill>
        <p:spPr>
          <a:xfrm>
            <a:off x="8333518" y="3336358"/>
            <a:ext cx="1267002" cy="733527"/>
          </a:xfrm>
          <a:prstGeom prst="rect">
            <a:avLst/>
          </a:prstGeom>
        </p:spPr>
      </p:pic>
      <p:cxnSp>
        <p:nvCxnSpPr>
          <p:cNvPr id="13" name="Connettore 2 12">
            <a:extLst>
              <a:ext uri="{FF2B5EF4-FFF2-40B4-BE49-F238E27FC236}">
                <a16:creationId xmlns:a16="http://schemas.microsoft.com/office/drawing/2014/main" id="{475DC54D-7111-458B-67F7-132BFD6BFB4A}"/>
              </a:ext>
            </a:extLst>
          </p:cNvPr>
          <p:cNvCxnSpPr/>
          <p:nvPr/>
        </p:nvCxnSpPr>
        <p:spPr>
          <a:xfrm>
            <a:off x="9104671" y="3903406"/>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Immagine 14">
            <a:extLst>
              <a:ext uri="{FF2B5EF4-FFF2-40B4-BE49-F238E27FC236}">
                <a16:creationId xmlns:a16="http://schemas.microsoft.com/office/drawing/2014/main" id="{B27E1878-69CF-D2AA-727B-596D41F10792}"/>
              </a:ext>
            </a:extLst>
          </p:cNvPr>
          <p:cNvPicPr>
            <a:picLocks noChangeAspect="1"/>
          </p:cNvPicPr>
          <p:nvPr/>
        </p:nvPicPr>
        <p:blipFill>
          <a:blip r:embed="rId8"/>
          <a:stretch>
            <a:fillRect/>
          </a:stretch>
        </p:blipFill>
        <p:spPr>
          <a:xfrm>
            <a:off x="8714091" y="4532671"/>
            <a:ext cx="781159" cy="295316"/>
          </a:xfrm>
          <a:prstGeom prst="rect">
            <a:avLst/>
          </a:prstGeom>
        </p:spPr>
      </p:pic>
      <p:cxnSp>
        <p:nvCxnSpPr>
          <p:cNvPr id="16" name="Connettore 2 15">
            <a:extLst>
              <a:ext uri="{FF2B5EF4-FFF2-40B4-BE49-F238E27FC236}">
                <a16:creationId xmlns:a16="http://schemas.microsoft.com/office/drawing/2014/main" id="{6FDAB745-C6FA-F7C3-EF05-22A2B0B72045}"/>
              </a:ext>
            </a:extLst>
          </p:cNvPr>
          <p:cNvCxnSpPr>
            <a:cxnSpLocks/>
          </p:cNvCxnSpPr>
          <p:nvPr/>
        </p:nvCxnSpPr>
        <p:spPr>
          <a:xfrm flipH="1" flipV="1">
            <a:off x="5339365" y="3450706"/>
            <a:ext cx="2517338" cy="2524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ttore 2 17">
            <a:extLst>
              <a:ext uri="{FF2B5EF4-FFF2-40B4-BE49-F238E27FC236}">
                <a16:creationId xmlns:a16="http://schemas.microsoft.com/office/drawing/2014/main" id="{581FAEB1-18CC-0018-5514-BC55FBBB0836}"/>
              </a:ext>
            </a:extLst>
          </p:cNvPr>
          <p:cNvCxnSpPr/>
          <p:nvPr/>
        </p:nvCxnSpPr>
        <p:spPr>
          <a:xfrm>
            <a:off x="1843549" y="4321277"/>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1E146225-10D4-1CD2-FB3E-72359F82F147}"/>
              </a:ext>
            </a:extLst>
          </p:cNvPr>
          <p:cNvPicPr>
            <a:picLocks noChangeAspect="1"/>
          </p:cNvPicPr>
          <p:nvPr/>
        </p:nvPicPr>
        <p:blipFill>
          <a:blip r:embed="rId9"/>
          <a:stretch>
            <a:fillRect/>
          </a:stretch>
        </p:blipFill>
        <p:spPr>
          <a:xfrm>
            <a:off x="741927" y="5120671"/>
            <a:ext cx="3648584" cy="840725"/>
          </a:xfrm>
          <a:prstGeom prst="rect">
            <a:avLst/>
          </a:prstGeom>
        </p:spPr>
      </p:pic>
      <p:pic>
        <p:nvPicPr>
          <p:cNvPr id="4" name="Immagine 3">
            <a:extLst>
              <a:ext uri="{FF2B5EF4-FFF2-40B4-BE49-F238E27FC236}">
                <a16:creationId xmlns:a16="http://schemas.microsoft.com/office/drawing/2014/main" id="{34E626A8-7E1D-907D-7760-FF7BCEA43539}"/>
              </a:ext>
            </a:extLst>
          </p:cNvPr>
          <p:cNvPicPr>
            <a:picLocks noChangeAspect="1"/>
          </p:cNvPicPr>
          <p:nvPr/>
        </p:nvPicPr>
        <p:blipFill>
          <a:blip r:embed="rId10"/>
          <a:stretch>
            <a:fillRect/>
          </a:stretch>
        </p:blipFill>
        <p:spPr>
          <a:xfrm>
            <a:off x="6433736" y="4626504"/>
            <a:ext cx="1182797" cy="1113221"/>
          </a:xfrm>
          <a:prstGeom prst="rect">
            <a:avLst/>
          </a:prstGeom>
        </p:spPr>
      </p:pic>
      <p:cxnSp>
        <p:nvCxnSpPr>
          <p:cNvPr id="5" name="Connettore 2 4">
            <a:extLst>
              <a:ext uri="{FF2B5EF4-FFF2-40B4-BE49-F238E27FC236}">
                <a16:creationId xmlns:a16="http://schemas.microsoft.com/office/drawing/2014/main" id="{3F6B9412-BF53-7474-9EA6-819EFC355241}"/>
              </a:ext>
            </a:extLst>
          </p:cNvPr>
          <p:cNvCxnSpPr>
            <a:cxnSpLocks/>
          </p:cNvCxnSpPr>
          <p:nvPr/>
        </p:nvCxnSpPr>
        <p:spPr>
          <a:xfrm flipH="1">
            <a:off x="3890122" y="5309755"/>
            <a:ext cx="2967878" cy="492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9F49F472-6CE0-4197-B40D-AEDD802555AD}"/>
              </a:ext>
            </a:extLst>
          </p:cNvPr>
          <p:cNvCxnSpPr>
            <a:cxnSpLocks/>
          </p:cNvCxnSpPr>
          <p:nvPr/>
        </p:nvCxnSpPr>
        <p:spPr>
          <a:xfrm flipV="1">
            <a:off x="7338989" y="4827987"/>
            <a:ext cx="1375102" cy="203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487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688C8187-27E0-7E60-6024-E1F000044F1A}"/>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9" name="Immagine 8">
            <a:extLst>
              <a:ext uri="{FF2B5EF4-FFF2-40B4-BE49-F238E27FC236}">
                <a16:creationId xmlns:a16="http://schemas.microsoft.com/office/drawing/2014/main" id="{176996C4-1E64-8D00-62AC-756E797109F8}"/>
              </a:ext>
            </a:extLst>
          </p:cNvPr>
          <p:cNvPicPr>
            <a:picLocks noChangeAspect="1"/>
          </p:cNvPicPr>
          <p:nvPr/>
        </p:nvPicPr>
        <p:blipFill>
          <a:blip r:embed="rId5"/>
          <a:stretch>
            <a:fillRect/>
          </a:stretch>
        </p:blipFill>
        <p:spPr>
          <a:xfrm>
            <a:off x="259751" y="1759409"/>
            <a:ext cx="3743847" cy="771633"/>
          </a:xfrm>
          <a:prstGeom prst="rect">
            <a:avLst/>
          </a:prstGeom>
        </p:spPr>
      </p:pic>
      <p:pic>
        <p:nvPicPr>
          <p:cNvPr id="11" name="Immagine 10">
            <a:extLst>
              <a:ext uri="{FF2B5EF4-FFF2-40B4-BE49-F238E27FC236}">
                <a16:creationId xmlns:a16="http://schemas.microsoft.com/office/drawing/2014/main" id="{3AE7929E-4C23-0DF2-5B87-54D7C6431BCE}"/>
              </a:ext>
            </a:extLst>
          </p:cNvPr>
          <p:cNvPicPr>
            <a:picLocks noChangeAspect="1"/>
          </p:cNvPicPr>
          <p:nvPr/>
        </p:nvPicPr>
        <p:blipFill>
          <a:blip r:embed="rId6"/>
          <a:stretch>
            <a:fillRect/>
          </a:stretch>
        </p:blipFill>
        <p:spPr>
          <a:xfrm>
            <a:off x="5239109" y="1341929"/>
            <a:ext cx="4239217" cy="2495898"/>
          </a:xfrm>
          <a:prstGeom prst="rect">
            <a:avLst/>
          </a:prstGeom>
        </p:spPr>
      </p:pic>
      <p:pic>
        <p:nvPicPr>
          <p:cNvPr id="4" name="Immagine 3">
            <a:extLst>
              <a:ext uri="{FF2B5EF4-FFF2-40B4-BE49-F238E27FC236}">
                <a16:creationId xmlns:a16="http://schemas.microsoft.com/office/drawing/2014/main" id="{7F57606E-1DEB-AF14-AE37-B33EB819412A}"/>
              </a:ext>
            </a:extLst>
          </p:cNvPr>
          <p:cNvPicPr>
            <a:picLocks noChangeAspect="1"/>
          </p:cNvPicPr>
          <p:nvPr/>
        </p:nvPicPr>
        <p:blipFill>
          <a:blip r:embed="rId7"/>
          <a:stretch>
            <a:fillRect/>
          </a:stretch>
        </p:blipFill>
        <p:spPr>
          <a:xfrm>
            <a:off x="186209" y="4821796"/>
            <a:ext cx="4248743" cy="1438476"/>
          </a:xfrm>
          <a:prstGeom prst="rect">
            <a:avLst/>
          </a:prstGeom>
        </p:spPr>
      </p:pic>
      <p:sp>
        <p:nvSpPr>
          <p:cNvPr id="8" name="Rettangolo 7">
            <a:extLst>
              <a:ext uri="{FF2B5EF4-FFF2-40B4-BE49-F238E27FC236}">
                <a16:creationId xmlns:a16="http://schemas.microsoft.com/office/drawing/2014/main" id="{F9FF5EAD-50E9-7385-A318-98A184E6DAC2}"/>
              </a:ext>
            </a:extLst>
          </p:cNvPr>
          <p:cNvSpPr/>
          <p:nvPr/>
        </p:nvSpPr>
        <p:spPr>
          <a:xfrm>
            <a:off x="3539613" y="1917290"/>
            <a:ext cx="383458" cy="656085"/>
          </a:xfrm>
          <a:prstGeom prst="rect">
            <a:avLst/>
          </a:prstGeom>
          <a:noFill/>
          <a:ln w="57150">
            <a:solidFill>
              <a:srgbClr val="E6E6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Rettangolo 11">
            <a:extLst>
              <a:ext uri="{FF2B5EF4-FFF2-40B4-BE49-F238E27FC236}">
                <a16:creationId xmlns:a16="http://schemas.microsoft.com/office/drawing/2014/main" id="{FF389986-1CB1-462C-51AE-0ED28E767A78}"/>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F68DCF9D-ACE8-1393-2A76-41669C720EF9}"/>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Rettangolo 14">
            <a:extLst>
              <a:ext uri="{FF2B5EF4-FFF2-40B4-BE49-F238E27FC236}">
                <a16:creationId xmlns:a16="http://schemas.microsoft.com/office/drawing/2014/main" id="{916CFB35-00F3-2C8F-F0AF-0E85F88221F2}"/>
              </a:ext>
            </a:extLst>
          </p:cNvPr>
          <p:cNvSpPr/>
          <p:nvPr/>
        </p:nvSpPr>
        <p:spPr>
          <a:xfrm>
            <a:off x="2310581" y="1874957"/>
            <a:ext cx="1071716" cy="698418"/>
          </a:xfrm>
          <a:prstGeom prst="rect">
            <a:avLst/>
          </a:prstGeom>
          <a:noFill/>
          <a:ln w="38100">
            <a:solidFill>
              <a:srgbClr val="F4FA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9" name="Immagine 18">
            <a:extLst>
              <a:ext uri="{FF2B5EF4-FFF2-40B4-BE49-F238E27FC236}">
                <a16:creationId xmlns:a16="http://schemas.microsoft.com/office/drawing/2014/main" id="{853C820A-D6F5-DD0B-9D9A-F84C4A36C9CA}"/>
              </a:ext>
            </a:extLst>
          </p:cNvPr>
          <p:cNvPicPr>
            <a:picLocks noChangeAspect="1"/>
          </p:cNvPicPr>
          <p:nvPr/>
        </p:nvPicPr>
        <p:blipFill>
          <a:blip r:embed="rId8"/>
          <a:stretch>
            <a:fillRect/>
          </a:stretch>
        </p:blipFill>
        <p:spPr>
          <a:xfrm>
            <a:off x="7899744" y="4802195"/>
            <a:ext cx="2897524" cy="286176"/>
          </a:xfrm>
          <a:prstGeom prst="rect">
            <a:avLst/>
          </a:prstGeom>
        </p:spPr>
      </p:pic>
      <p:sp>
        <p:nvSpPr>
          <p:cNvPr id="20" name="TextBox 8">
            <a:extLst>
              <a:ext uri="{FF2B5EF4-FFF2-40B4-BE49-F238E27FC236}">
                <a16:creationId xmlns:a16="http://schemas.microsoft.com/office/drawing/2014/main" id="{95B1CF0A-9065-692A-E8E3-F1537BA1778A}"/>
              </a:ext>
            </a:extLst>
          </p:cNvPr>
          <p:cNvSpPr txBox="1"/>
          <p:nvPr/>
        </p:nvSpPr>
        <p:spPr>
          <a:xfrm>
            <a:off x="7881299" y="4326958"/>
            <a:ext cx="239341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Pro:</a:t>
            </a:r>
          </a:p>
        </p:txBody>
      </p:sp>
      <p:cxnSp>
        <p:nvCxnSpPr>
          <p:cNvPr id="3" name="Connettore 2 2">
            <a:extLst>
              <a:ext uri="{FF2B5EF4-FFF2-40B4-BE49-F238E27FC236}">
                <a16:creationId xmlns:a16="http://schemas.microsoft.com/office/drawing/2014/main" id="{BC61FC1A-43E1-6AE1-B2F8-784F4B298FD5}"/>
              </a:ext>
            </a:extLst>
          </p:cNvPr>
          <p:cNvCxnSpPr/>
          <p:nvPr/>
        </p:nvCxnSpPr>
        <p:spPr>
          <a:xfrm>
            <a:off x="2774830" y="2674374"/>
            <a:ext cx="0" cy="7546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40AD09E0-FFEA-7AB1-0458-5078A8C35739}"/>
              </a:ext>
            </a:extLst>
          </p:cNvPr>
          <p:cNvPicPr>
            <a:picLocks noChangeAspect="1"/>
          </p:cNvPicPr>
          <p:nvPr/>
        </p:nvPicPr>
        <p:blipFill>
          <a:blip r:embed="rId9"/>
          <a:stretch>
            <a:fillRect/>
          </a:stretch>
        </p:blipFill>
        <p:spPr>
          <a:xfrm>
            <a:off x="2131674" y="3521884"/>
            <a:ext cx="1714739" cy="266737"/>
          </a:xfrm>
          <a:prstGeom prst="rect">
            <a:avLst/>
          </a:prstGeom>
        </p:spPr>
      </p:pic>
      <p:pic>
        <p:nvPicPr>
          <p:cNvPr id="5" name="Immagine 4">
            <a:extLst>
              <a:ext uri="{FF2B5EF4-FFF2-40B4-BE49-F238E27FC236}">
                <a16:creationId xmlns:a16="http://schemas.microsoft.com/office/drawing/2014/main" id="{92C4B93F-3DB3-941E-5C19-5A3D0144587B}"/>
              </a:ext>
            </a:extLst>
          </p:cNvPr>
          <p:cNvPicPr>
            <a:picLocks noChangeAspect="1"/>
          </p:cNvPicPr>
          <p:nvPr/>
        </p:nvPicPr>
        <p:blipFill>
          <a:blip r:embed="rId10"/>
          <a:stretch>
            <a:fillRect/>
          </a:stretch>
        </p:blipFill>
        <p:spPr>
          <a:xfrm>
            <a:off x="5501113" y="4322199"/>
            <a:ext cx="1295581" cy="809738"/>
          </a:xfrm>
          <a:prstGeom prst="rect">
            <a:avLst/>
          </a:prstGeom>
        </p:spPr>
      </p:pic>
      <p:cxnSp>
        <p:nvCxnSpPr>
          <p:cNvPr id="13" name="Connettore 2 12">
            <a:extLst>
              <a:ext uri="{FF2B5EF4-FFF2-40B4-BE49-F238E27FC236}">
                <a16:creationId xmlns:a16="http://schemas.microsoft.com/office/drawing/2014/main" id="{D8BFDF03-9E95-1DDF-842A-DD6A5667EDC0}"/>
              </a:ext>
            </a:extLst>
          </p:cNvPr>
          <p:cNvCxnSpPr>
            <a:cxnSpLocks/>
          </p:cNvCxnSpPr>
          <p:nvPr/>
        </p:nvCxnSpPr>
        <p:spPr>
          <a:xfrm flipV="1">
            <a:off x="6894786" y="3567179"/>
            <a:ext cx="822874" cy="631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ttangolo 1">
            <a:extLst>
              <a:ext uri="{FF2B5EF4-FFF2-40B4-BE49-F238E27FC236}">
                <a16:creationId xmlns:a16="http://schemas.microsoft.com/office/drawing/2014/main" id="{2ED662E2-B619-EFCE-841A-0A4527C71653}"/>
              </a:ext>
            </a:extLst>
          </p:cNvPr>
          <p:cNvSpPr/>
          <p:nvPr/>
        </p:nvSpPr>
        <p:spPr>
          <a:xfrm>
            <a:off x="5402317" y="4204138"/>
            <a:ext cx="1492469" cy="1051034"/>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595399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diagramma, Diagramma, linea, testo&#10;&#10;Descrizione generata automaticamente">
            <a:extLst>
              <a:ext uri="{FF2B5EF4-FFF2-40B4-BE49-F238E27FC236}">
                <a16:creationId xmlns:a16="http://schemas.microsoft.com/office/drawing/2014/main" id="{7B4896D4-F9BD-15D3-4AB0-34EB2D4D5BF4}"/>
              </a:ext>
            </a:extLst>
          </p:cNvPr>
          <p:cNvPicPr>
            <a:picLocks noChangeAspect="1"/>
          </p:cNvPicPr>
          <p:nvPr/>
        </p:nvPicPr>
        <p:blipFill>
          <a:blip r:embed="rId3">
            <a:extLst>
              <a:ext uri="{28A0092B-C50C-407E-A947-70E740481C1C}">
                <a14:useLocalDpi xmlns:a14="http://schemas.microsoft.com/office/drawing/2010/main" val="0"/>
              </a:ext>
            </a:extLst>
          </a:blip>
          <a:srcRect l="6330" t="5654" r="8009" b="1929"/>
          <a:stretch/>
        </p:blipFill>
        <p:spPr>
          <a:xfrm>
            <a:off x="4105379" y="1163782"/>
            <a:ext cx="7776070" cy="5694218"/>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5543D27E-C801-CB7A-791F-BE93B8F25A07}"/>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cxnSp>
        <p:nvCxnSpPr>
          <p:cNvPr id="11" name="Connettore 2 10">
            <a:extLst>
              <a:ext uri="{FF2B5EF4-FFF2-40B4-BE49-F238E27FC236}">
                <a16:creationId xmlns:a16="http://schemas.microsoft.com/office/drawing/2014/main" id="{67B4DF98-B3C1-2FF0-0943-F0C3D4923859}"/>
              </a:ext>
            </a:extLst>
          </p:cNvPr>
          <p:cNvCxnSpPr>
            <a:cxnSpLocks/>
          </p:cNvCxnSpPr>
          <p:nvPr/>
        </p:nvCxnSpPr>
        <p:spPr>
          <a:xfrm flipV="1">
            <a:off x="3387436" y="5227787"/>
            <a:ext cx="5091546" cy="667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Immagine 13">
            <a:extLst>
              <a:ext uri="{FF2B5EF4-FFF2-40B4-BE49-F238E27FC236}">
                <a16:creationId xmlns:a16="http://schemas.microsoft.com/office/drawing/2014/main" id="{9CE83C5C-1A4A-3EF9-8906-6DFA56D24CB4}"/>
              </a:ext>
            </a:extLst>
          </p:cNvPr>
          <p:cNvPicPr>
            <a:picLocks noChangeAspect="1"/>
          </p:cNvPicPr>
          <p:nvPr/>
        </p:nvPicPr>
        <p:blipFill>
          <a:blip r:embed="rId6"/>
          <a:stretch>
            <a:fillRect/>
          </a:stretch>
        </p:blipFill>
        <p:spPr>
          <a:xfrm>
            <a:off x="310551" y="2017412"/>
            <a:ext cx="2038635" cy="352474"/>
          </a:xfrm>
          <a:prstGeom prst="rect">
            <a:avLst/>
          </a:prstGeom>
        </p:spPr>
      </p:pic>
      <p:cxnSp>
        <p:nvCxnSpPr>
          <p:cNvPr id="15" name="Connettore 2 14">
            <a:extLst>
              <a:ext uri="{FF2B5EF4-FFF2-40B4-BE49-F238E27FC236}">
                <a16:creationId xmlns:a16="http://schemas.microsoft.com/office/drawing/2014/main" id="{0AC8A8C9-8C73-3BCC-8E83-C37C91F6BE9E}"/>
              </a:ext>
            </a:extLst>
          </p:cNvPr>
          <p:cNvCxnSpPr>
            <a:cxnSpLocks/>
          </p:cNvCxnSpPr>
          <p:nvPr/>
        </p:nvCxnSpPr>
        <p:spPr>
          <a:xfrm flipV="1">
            <a:off x="2774830" y="2556164"/>
            <a:ext cx="2316715" cy="2656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Immagine 19">
            <a:extLst>
              <a:ext uri="{FF2B5EF4-FFF2-40B4-BE49-F238E27FC236}">
                <a16:creationId xmlns:a16="http://schemas.microsoft.com/office/drawing/2014/main" id="{E2B26EB8-5A61-AC12-490E-D822AA8148BF}"/>
              </a:ext>
            </a:extLst>
          </p:cNvPr>
          <p:cNvPicPr>
            <a:picLocks noChangeAspect="1"/>
          </p:cNvPicPr>
          <p:nvPr/>
        </p:nvPicPr>
        <p:blipFill>
          <a:blip r:embed="rId7"/>
          <a:stretch>
            <a:fillRect/>
          </a:stretch>
        </p:blipFill>
        <p:spPr>
          <a:xfrm>
            <a:off x="233530" y="5695357"/>
            <a:ext cx="2962688" cy="295316"/>
          </a:xfrm>
          <a:prstGeom prst="rect">
            <a:avLst/>
          </a:prstGeom>
        </p:spPr>
      </p:pic>
      <p:cxnSp>
        <p:nvCxnSpPr>
          <p:cNvPr id="5" name="Connettore 2 4">
            <a:extLst>
              <a:ext uri="{FF2B5EF4-FFF2-40B4-BE49-F238E27FC236}">
                <a16:creationId xmlns:a16="http://schemas.microsoft.com/office/drawing/2014/main" id="{2B077868-5D67-685F-414E-B39157A62E00}"/>
              </a:ext>
            </a:extLst>
          </p:cNvPr>
          <p:cNvCxnSpPr>
            <a:cxnSpLocks/>
          </p:cNvCxnSpPr>
          <p:nvPr/>
        </p:nvCxnSpPr>
        <p:spPr>
          <a:xfrm flipV="1">
            <a:off x="7502236" y="3574473"/>
            <a:ext cx="623455" cy="16533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208E9836-CA7C-C224-1D2F-FFE63739A9A8}"/>
              </a:ext>
            </a:extLst>
          </p:cNvPr>
          <p:cNvCxnSpPr>
            <a:cxnSpLocks/>
          </p:cNvCxnSpPr>
          <p:nvPr/>
        </p:nvCxnSpPr>
        <p:spPr>
          <a:xfrm>
            <a:off x="1999177" y="2457717"/>
            <a:ext cx="3605645" cy="25054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275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45684-DB96-BA46-EFFD-455A902886DD}"/>
            </a:ext>
          </a:extLst>
        </p:cNvPr>
        <p:cNvGrpSpPr/>
        <p:nvPr/>
      </p:nvGrpSpPr>
      <p:grpSpPr>
        <a:xfrm>
          <a:off x="0" y="0"/>
          <a:ext cx="0" cy="0"/>
          <a:chOff x="0" y="0"/>
          <a:chExt cx="0" cy="0"/>
        </a:xfrm>
      </p:grpSpPr>
      <p:pic>
        <p:nvPicPr>
          <p:cNvPr id="18" name="Immagine 17" descr="Immagine che contiene testo, diagramma, Diagramma, linea&#10;&#10;Descrizione generata automaticamente">
            <a:extLst>
              <a:ext uri="{FF2B5EF4-FFF2-40B4-BE49-F238E27FC236}">
                <a16:creationId xmlns:a16="http://schemas.microsoft.com/office/drawing/2014/main" id="{E00A73A3-5CA1-13EF-B172-B265FDEC0786}"/>
              </a:ext>
            </a:extLst>
          </p:cNvPr>
          <p:cNvPicPr>
            <a:picLocks noChangeAspect="1"/>
          </p:cNvPicPr>
          <p:nvPr/>
        </p:nvPicPr>
        <p:blipFill>
          <a:blip r:embed="rId3">
            <a:extLst>
              <a:ext uri="{28A0092B-C50C-407E-A947-70E740481C1C}">
                <a14:useLocalDpi xmlns:a14="http://schemas.microsoft.com/office/drawing/2010/main" val="0"/>
              </a:ext>
            </a:extLst>
          </a:blip>
          <a:srcRect l="5144" t="6260" r="7873" b="1895"/>
          <a:stretch/>
        </p:blipFill>
        <p:spPr>
          <a:xfrm>
            <a:off x="6264679" y="1257299"/>
            <a:ext cx="5813021" cy="4549716"/>
          </a:xfrm>
          <a:prstGeom prst="rect">
            <a:avLst/>
          </a:prstGeom>
        </p:spPr>
      </p:pic>
      <p:pic>
        <p:nvPicPr>
          <p:cNvPr id="16" name="Immagine 15" descr="Immagine che contiene diagramma, Diagramma, linea, testo&#10;&#10;Descrizione generata automaticamente">
            <a:extLst>
              <a:ext uri="{FF2B5EF4-FFF2-40B4-BE49-F238E27FC236}">
                <a16:creationId xmlns:a16="http://schemas.microsoft.com/office/drawing/2014/main" id="{5929DF11-1770-4CCD-D409-5A503316AAE4}"/>
              </a:ext>
            </a:extLst>
          </p:cNvPr>
          <p:cNvPicPr>
            <a:picLocks noChangeAspect="1"/>
          </p:cNvPicPr>
          <p:nvPr/>
        </p:nvPicPr>
        <p:blipFill>
          <a:blip r:embed="rId4">
            <a:extLst>
              <a:ext uri="{28A0092B-C50C-407E-A947-70E740481C1C}">
                <a14:useLocalDpi xmlns:a14="http://schemas.microsoft.com/office/drawing/2010/main" val="0"/>
              </a:ext>
            </a:extLst>
          </a:blip>
          <a:srcRect l="5156" t="5949" r="6666" b="-6151"/>
          <a:stretch/>
        </p:blipFill>
        <p:spPr>
          <a:xfrm>
            <a:off x="114300" y="1257299"/>
            <a:ext cx="6166193" cy="4634346"/>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5C6BE598-34FD-DFC4-4E6B-50219FBCE599}"/>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20" name="Immagine 19">
            <a:extLst>
              <a:ext uri="{FF2B5EF4-FFF2-40B4-BE49-F238E27FC236}">
                <a16:creationId xmlns:a16="http://schemas.microsoft.com/office/drawing/2014/main" id="{EB552E27-13A2-7505-14E3-3BA7BCCFD04E}"/>
              </a:ext>
            </a:extLst>
          </p:cNvPr>
          <p:cNvPicPr>
            <a:picLocks noChangeAspect="1"/>
          </p:cNvPicPr>
          <p:nvPr/>
        </p:nvPicPr>
        <p:blipFill>
          <a:blip r:embed="rId7"/>
          <a:srcRect l="57002"/>
          <a:stretch/>
        </p:blipFill>
        <p:spPr>
          <a:xfrm>
            <a:off x="4822099" y="6234545"/>
            <a:ext cx="1273901" cy="295316"/>
          </a:xfrm>
          <a:prstGeom prst="rect">
            <a:avLst/>
          </a:prstGeom>
        </p:spPr>
      </p:pic>
      <p:cxnSp>
        <p:nvCxnSpPr>
          <p:cNvPr id="12" name="Connettore 2 11">
            <a:extLst>
              <a:ext uri="{FF2B5EF4-FFF2-40B4-BE49-F238E27FC236}">
                <a16:creationId xmlns:a16="http://schemas.microsoft.com/office/drawing/2014/main" id="{03F56CF1-41A0-6E3C-5084-095CACF51A0E}"/>
              </a:ext>
            </a:extLst>
          </p:cNvPr>
          <p:cNvCxnSpPr>
            <a:cxnSpLocks/>
          </p:cNvCxnSpPr>
          <p:nvPr/>
        </p:nvCxnSpPr>
        <p:spPr>
          <a:xfrm>
            <a:off x="2795155" y="4021282"/>
            <a:ext cx="1953490" cy="22132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a:extLst>
              <a:ext uri="{FF2B5EF4-FFF2-40B4-BE49-F238E27FC236}">
                <a16:creationId xmlns:a16="http://schemas.microsoft.com/office/drawing/2014/main" id="{9BFB425F-34C0-8E41-D2DF-743D9D174F40}"/>
              </a:ext>
            </a:extLst>
          </p:cNvPr>
          <p:cNvCxnSpPr>
            <a:cxnSpLocks/>
          </p:cNvCxnSpPr>
          <p:nvPr/>
        </p:nvCxnSpPr>
        <p:spPr>
          <a:xfrm flipH="1">
            <a:off x="6280493" y="4374573"/>
            <a:ext cx="3518134" cy="2007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488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C728D-BE1D-BA8A-CCF4-33D8E0B0AD9B}"/>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6F81AB6-9AAB-6AD9-1E09-C6243CD387A9}"/>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BD598744-A007-3846-6568-58C96A94BB22}"/>
              </a:ext>
            </a:extLst>
          </p:cNvPr>
          <p:cNvSpPr txBox="1"/>
          <p:nvPr/>
        </p:nvSpPr>
        <p:spPr>
          <a:xfrm>
            <a:off x="10811805" y="1141874"/>
            <a:ext cx="7077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3" name="Immagine 2" descr="Immagine che contiene testo, linea, diagramma, Diagramma&#10;&#10;Descrizione generata automaticamente">
            <a:extLst>
              <a:ext uri="{FF2B5EF4-FFF2-40B4-BE49-F238E27FC236}">
                <a16:creationId xmlns:a16="http://schemas.microsoft.com/office/drawing/2014/main" id="{B3C89C1A-47DD-4312-794A-B5BE0FC121F4}"/>
              </a:ext>
            </a:extLst>
          </p:cNvPr>
          <p:cNvPicPr>
            <a:picLocks noChangeAspect="1"/>
          </p:cNvPicPr>
          <p:nvPr/>
        </p:nvPicPr>
        <p:blipFill>
          <a:blip r:embed="rId5">
            <a:extLst>
              <a:ext uri="{28A0092B-C50C-407E-A947-70E740481C1C}">
                <a14:useLocalDpi xmlns:a14="http://schemas.microsoft.com/office/drawing/2010/main" val="0"/>
              </a:ext>
            </a:extLst>
          </a:blip>
          <a:srcRect l="9119" t="4055" r="9147" b="4231"/>
          <a:stretch/>
        </p:blipFill>
        <p:spPr>
          <a:xfrm>
            <a:off x="0" y="1141874"/>
            <a:ext cx="9964882" cy="5392881"/>
          </a:xfrm>
          <a:prstGeom prst="rect">
            <a:avLst/>
          </a:prstGeom>
        </p:spPr>
      </p:pic>
      <p:cxnSp>
        <p:nvCxnSpPr>
          <p:cNvPr id="8" name="Connettore 2 7">
            <a:extLst>
              <a:ext uri="{FF2B5EF4-FFF2-40B4-BE49-F238E27FC236}">
                <a16:creationId xmlns:a16="http://schemas.microsoft.com/office/drawing/2014/main" id="{78B660A8-C8CD-E7EC-7001-7DB7EB808806}"/>
              </a:ext>
            </a:extLst>
          </p:cNvPr>
          <p:cNvCxnSpPr>
            <a:cxnSpLocks/>
          </p:cNvCxnSpPr>
          <p:nvPr/>
        </p:nvCxnSpPr>
        <p:spPr>
          <a:xfrm flipV="1">
            <a:off x="8447809" y="4135582"/>
            <a:ext cx="1776846" cy="3325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a:extLst>
              <a:ext uri="{FF2B5EF4-FFF2-40B4-BE49-F238E27FC236}">
                <a16:creationId xmlns:a16="http://schemas.microsoft.com/office/drawing/2014/main" id="{CD9F0932-9FF8-926E-F760-363A0E38383E}"/>
              </a:ext>
            </a:extLst>
          </p:cNvPr>
          <p:cNvPicPr>
            <a:picLocks noChangeAspect="1"/>
          </p:cNvPicPr>
          <p:nvPr/>
        </p:nvPicPr>
        <p:blipFill>
          <a:blip r:embed="rId6"/>
          <a:stretch>
            <a:fillRect/>
          </a:stretch>
        </p:blipFill>
        <p:spPr>
          <a:xfrm>
            <a:off x="10059738" y="3731153"/>
            <a:ext cx="2038635" cy="352474"/>
          </a:xfrm>
          <a:prstGeom prst="rect">
            <a:avLst/>
          </a:prstGeom>
        </p:spPr>
      </p:pic>
      <p:pic>
        <p:nvPicPr>
          <p:cNvPr id="16" name="Immagine 15">
            <a:extLst>
              <a:ext uri="{FF2B5EF4-FFF2-40B4-BE49-F238E27FC236}">
                <a16:creationId xmlns:a16="http://schemas.microsoft.com/office/drawing/2014/main" id="{C43D587B-6711-4CF8-1BDE-FBED6FAB30BE}"/>
              </a:ext>
            </a:extLst>
          </p:cNvPr>
          <p:cNvPicPr>
            <a:picLocks noChangeAspect="1"/>
          </p:cNvPicPr>
          <p:nvPr/>
        </p:nvPicPr>
        <p:blipFill>
          <a:blip r:embed="rId7"/>
          <a:srcRect l="48585" t="32378"/>
          <a:stretch/>
        </p:blipFill>
        <p:spPr>
          <a:xfrm>
            <a:off x="9964882" y="5169520"/>
            <a:ext cx="1875911" cy="568514"/>
          </a:xfrm>
          <a:prstGeom prst="rect">
            <a:avLst/>
          </a:prstGeom>
        </p:spPr>
      </p:pic>
      <p:cxnSp>
        <p:nvCxnSpPr>
          <p:cNvPr id="2" name="Connettore 2 1">
            <a:extLst>
              <a:ext uri="{FF2B5EF4-FFF2-40B4-BE49-F238E27FC236}">
                <a16:creationId xmlns:a16="http://schemas.microsoft.com/office/drawing/2014/main" id="{355B7645-5425-9DD8-291C-5EDB86CAFE10}"/>
              </a:ext>
            </a:extLst>
          </p:cNvPr>
          <p:cNvCxnSpPr>
            <a:cxnSpLocks/>
          </p:cNvCxnSpPr>
          <p:nvPr/>
        </p:nvCxnSpPr>
        <p:spPr>
          <a:xfrm>
            <a:off x="4402281" y="5335774"/>
            <a:ext cx="2268683" cy="1198981"/>
          </a:xfrm>
          <a:prstGeom prst="straightConnector1">
            <a:avLst/>
          </a:prstGeom>
          <a:ln>
            <a:solidFill>
              <a:srgbClr val="77A9C4"/>
            </a:solidFill>
            <a:tailEnd type="triangle"/>
          </a:ln>
        </p:spPr>
        <p:style>
          <a:lnRef idx="1">
            <a:schemeClr val="accent1"/>
          </a:lnRef>
          <a:fillRef idx="0">
            <a:schemeClr val="accent1"/>
          </a:fillRef>
          <a:effectRef idx="0">
            <a:schemeClr val="accent1"/>
          </a:effectRef>
          <a:fontRef idx="minor">
            <a:schemeClr val="tx1"/>
          </a:fontRef>
        </p:style>
      </p:cxnSp>
      <p:pic>
        <p:nvPicPr>
          <p:cNvPr id="9" name="Immagine 8">
            <a:extLst>
              <a:ext uri="{FF2B5EF4-FFF2-40B4-BE49-F238E27FC236}">
                <a16:creationId xmlns:a16="http://schemas.microsoft.com/office/drawing/2014/main" id="{474A2D44-47A6-2598-BFA2-D7CF9B2DDC46}"/>
              </a:ext>
            </a:extLst>
          </p:cNvPr>
          <p:cNvPicPr>
            <a:picLocks noChangeAspect="1"/>
          </p:cNvPicPr>
          <p:nvPr/>
        </p:nvPicPr>
        <p:blipFill>
          <a:blip r:embed="rId8"/>
          <a:stretch>
            <a:fillRect/>
          </a:stretch>
        </p:blipFill>
        <p:spPr>
          <a:xfrm>
            <a:off x="6745785" y="6406149"/>
            <a:ext cx="1152686" cy="257211"/>
          </a:xfrm>
          <a:prstGeom prst="rect">
            <a:avLst/>
          </a:prstGeom>
        </p:spPr>
      </p:pic>
    </p:spTree>
    <p:extLst>
      <p:ext uri="{BB962C8B-B14F-4D97-AF65-F5344CB8AC3E}">
        <p14:creationId xmlns:p14="http://schemas.microsoft.com/office/powerpoint/2010/main" val="2591921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80E2A-0AB5-E5E5-A928-471788D8732E}"/>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DB1B888-827B-E3A3-E64C-D4CF689862AB}"/>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feedback_Bpoint">
            <a:hlinkClick r:id="" action="ppaction://media"/>
            <a:extLst>
              <a:ext uri="{FF2B5EF4-FFF2-40B4-BE49-F238E27FC236}">
                <a16:creationId xmlns:a16="http://schemas.microsoft.com/office/drawing/2014/main" id="{570C4BC1-4127-59BE-41C7-DA3218739E39}"/>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b="5808"/>
          <a:stretch/>
        </p:blipFill>
        <p:spPr>
          <a:xfrm>
            <a:off x="730101" y="1185531"/>
            <a:ext cx="10375103" cy="5502348"/>
          </a:xfrm>
          <a:prstGeom prst="rect">
            <a:avLst/>
          </a:prstGeom>
        </p:spPr>
      </p:pic>
    </p:spTree>
    <p:extLst>
      <p:ext uri="{BB962C8B-B14F-4D97-AF65-F5344CB8AC3E}">
        <p14:creationId xmlns:p14="http://schemas.microsoft.com/office/powerpoint/2010/main" val="9702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AA371ACE-2194-4A61-A639-585196424A7C}"/>
              </a:ext>
            </a:extLst>
          </p:cNvPr>
          <p:cNvSpPr>
            <a:spLocks noGrp="1"/>
          </p:cNvSpPr>
          <p:nvPr>
            <p:ph type="title"/>
          </p:nvPr>
        </p:nvSpPr>
        <p:spPr>
          <a:xfrm>
            <a:off x="456000" y="899221"/>
            <a:ext cx="11736000" cy="1188000"/>
          </a:xfrm>
        </p:spPr>
        <p:txBody>
          <a:bodyPr>
            <a:normAutofit/>
          </a:bodyPr>
          <a:lstStyle/>
          <a:p>
            <a:pPr algn="ctr"/>
            <a:r>
              <a:rPr lang="en-US" sz="2400" dirty="0"/>
              <a:t>Feedback linearization based </a:t>
            </a:r>
            <a:r>
              <a:rPr lang="it-IT" sz="2400" dirty="0"/>
              <a:t>on second </a:t>
            </a:r>
            <a:r>
              <a:rPr lang="it-IT" sz="2400" dirty="0" err="1"/>
              <a:t>order</a:t>
            </a:r>
            <a:r>
              <a:rPr lang="it-IT" sz="2400" dirty="0"/>
              <a:t> </a:t>
            </a:r>
            <a:r>
              <a:rPr lang="it-IT" sz="2400" dirty="0" err="1"/>
              <a:t>derivatives</a:t>
            </a:r>
            <a:endParaRPr lang="it-IT" sz="2400" dirty="0"/>
          </a:p>
        </p:txBody>
      </p:sp>
      <p:pic>
        <p:nvPicPr>
          <p:cNvPr id="3" name="Immagine 2">
            <a:extLst>
              <a:ext uri="{FF2B5EF4-FFF2-40B4-BE49-F238E27FC236}">
                <a16:creationId xmlns:a16="http://schemas.microsoft.com/office/drawing/2014/main" id="{5ABEB439-E161-77CF-8DC5-49908E44CCCC}"/>
              </a:ext>
            </a:extLst>
          </p:cNvPr>
          <p:cNvPicPr>
            <a:picLocks noChangeAspect="1"/>
          </p:cNvPicPr>
          <p:nvPr/>
        </p:nvPicPr>
        <p:blipFill>
          <a:blip r:embed="rId4"/>
          <a:stretch>
            <a:fillRect/>
          </a:stretch>
        </p:blipFill>
        <p:spPr>
          <a:xfrm>
            <a:off x="0" y="1747816"/>
            <a:ext cx="12192000" cy="3362368"/>
          </a:xfrm>
          <a:prstGeom prst="rect">
            <a:avLst/>
          </a:prstGeom>
        </p:spPr>
      </p:pic>
      <p:cxnSp>
        <p:nvCxnSpPr>
          <p:cNvPr id="9" name="Connettore 2 8">
            <a:extLst>
              <a:ext uri="{FF2B5EF4-FFF2-40B4-BE49-F238E27FC236}">
                <a16:creationId xmlns:a16="http://schemas.microsoft.com/office/drawing/2014/main" id="{37BEEEE2-96D2-9461-CB2E-6C40995FD614}"/>
              </a:ext>
            </a:extLst>
          </p:cNvPr>
          <p:cNvCxnSpPr/>
          <p:nvPr/>
        </p:nvCxnSpPr>
        <p:spPr>
          <a:xfrm>
            <a:off x="3087329" y="3723644"/>
            <a:ext cx="2841523" cy="20942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ttore 2 9">
            <a:extLst>
              <a:ext uri="{FF2B5EF4-FFF2-40B4-BE49-F238E27FC236}">
                <a16:creationId xmlns:a16="http://schemas.microsoft.com/office/drawing/2014/main" id="{38C3785E-89D4-815E-B43E-D147951CDB7B}"/>
              </a:ext>
            </a:extLst>
          </p:cNvPr>
          <p:cNvCxnSpPr>
            <a:cxnSpLocks/>
          </p:cNvCxnSpPr>
          <p:nvPr/>
        </p:nvCxnSpPr>
        <p:spPr>
          <a:xfrm>
            <a:off x="5739580" y="4980697"/>
            <a:ext cx="555523" cy="6931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Immagine 14">
            <a:extLst>
              <a:ext uri="{FF2B5EF4-FFF2-40B4-BE49-F238E27FC236}">
                <a16:creationId xmlns:a16="http://schemas.microsoft.com/office/drawing/2014/main" id="{2BC5C008-6296-56C9-8383-ED6710533C41}"/>
              </a:ext>
            </a:extLst>
          </p:cNvPr>
          <p:cNvPicPr>
            <a:picLocks noChangeAspect="1"/>
          </p:cNvPicPr>
          <p:nvPr/>
        </p:nvPicPr>
        <p:blipFill>
          <a:blip r:embed="rId5"/>
          <a:stretch>
            <a:fillRect/>
          </a:stretch>
        </p:blipFill>
        <p:spPr>
          <a:xfrm>
            <a:off x="6174660" y="5837380"/>
            <a:ext cx="5401429" cy="885949"/>
          </a:xfrm>
          <a:prstGeom prst="rect">
            <a:avLst/>
          </a:prstGeom>
        </p:spPr>
      </p:pic>
      <p:pic>
        <p:nvPicPr>
          <p:cNvPr id="17" name="Immagine 16">
            <a:extLst>
              <a:ext uri="{FF2B5EF4-FFF2-40B4-BE49-F238E27FC236}">
                <a16:creationId xmlns:a16="http://schemas.microsoft.com/office/drawing/2014/main" id="{4EC623F1-7AC6-2688-3104-709B73263300}"/>
              </a:ext>
            </a:extLst>
          </p:cNvPr>
          <p:cNvPicPr>
            <a:picLocks noChangeAspect="1"/>
          </p:cNvPicPr>
          <p:nvPr/>
        </p:nvPicPr>
        <p:blipFill>
          <a:blip r:embed="rId6"/>
          <a:stretch>
            <a:fillRect/>
          </a:stretch>
        </p:blipFill>
        <p:spPr>
          <a:xfrm>
            <a:off x="8258531" y="1891931"/>
            <a:ext cx="1495634" cy="390580"/>
          </a:xfrm>
          <a:prstGeom prst="rect">
            <a:avLst/>
          </a:prstGeom>
        </p:spPr>
      </p:pic>
      <p:cxnSp>
        <p:nvCxnSpPr>
          <p:cNvPr id="19" name="Connettore 2 18">
            <a:extLst>
              <a:ext uri="{FF2B5EF4-FFF2-40B4-BE49-F238E27FC236}">
                <a16:creationId xmlns:a16="http://schemas.microsoft.com/office/drawing/2014/main" id="{1E416E4A-CF21-03EC-C253-88187CB3F466}"/>
              </a:ext>
            </a:extLst>
          </p:cNvPr>
          <p:cNvCxnSpPr>
            <a:cxnSpLocks/>
          </p:cNvCxnSpPr>
          <p:nvPr/>
        </p:nvCxnSpPr>
        <p:spPr>
          <a:xfrm>
            <a:off x="7757652" y="1671484"/>
            <a:ext cx="500879" cy="22044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380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DA3EB-3539-783C-AEA0-2036C92F167F}"/>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A670320-B987-E048-7A58-533E40954D84}"/>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DF970207-C328-97BA-4E3F-7760066AF7B2}"/>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Arial"/>
                <a:ea typeface="+mn-ea"/>
                <a:cs typeface="Arial"/>
              </a:rPr>
              <a:t>Map</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cxnSp>
        <p:nvCxnSpPr>
          <p:cNvPr id="18" name="Connettore 2 17">
            <a:extLst>
              <a:ext uri="{FF2B5EF4-FFF2-40B4-BE49-F238E27FC236}">
                <a16:creationId xmlns:a16="http://schemas.microsoft.com/office/drawing/2014/main" id="{1AB3A471-CBE6-56B5-05E7-4352E1CAEFD3}"/>
              </a:ext>
            </a:extLst>
          </p:cNvPr>
          <p:cNvCxnSpPr/>
          <p:nvPr/>
        </p:nvCxnSpPr>
        <p:spPr>
          <a:xfrm>
            <a:off x="1843549" y="4321277"/>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Immagine 3">
            <a:extLst>
              <a:ext uri="{FF2B5EF4-FFF2-40B4-BE49-F238E27FC236}">
                <a16:creationId xmlns:a16="http://schemas.microsoft.com/office/drawing/2014/main" id="{C8D383D8-495C-AFF1-8FE0-BFA1F7324C77}"/>
              </a:ext>
            </a:extLst>
          </p:cNvPr>
          <p:cNvPicPr>
            <a:picLocks noChangeAspect="1"/>
          </p:cNvPicPr>
          <p:nvPr/>
        </p:nvPicPr>
        <p:blipFill>
          <a:blip r:embed="rId5"/>
          <a:stretch>
            <a:fillRect/>
          </a:stretch>
        </p:blipFill>
        <p:spPr>
          <a:xfrm>
            <a:off x="5190522" y="1341929"/>
            <a:ext cx="3524742" cy="1352739"/>
          </a:xfrm>
          <a:prstGeom prst="rect">
            <a:avLst/>
          </a:prstGeom>
        </p:spPr>
      </p:pic>
      <p:pic>
        <p:nvPicPr>
          <p:cNvPr id="12" name="Immagine 11">
            <a:extLst>
              <a:ext uri="{FF2B5EF4-FFF2-40B4-BE49-F238E27FC236}">
                <a16:creationId xmlns:a16="http://schemas.microsoft.com/office/drawing/2014/main" id="{E8553C48-A256-B806-8E47-A3A63A82202F}"/>
              </a:ext>
            </a:extLst>
          </p:cNvPr>
          <p:cNvPicPr>
            <a:picLocks noChangeAspect="1"/>
          </p:cNvPicPr>
          <p:nvPr/>
        </p:nvPicPr>
        <p:blipFill>
          <a:blip r:embed="rId6"/>
          <a:stretch>
            <a:fillRect/>
          </a:stretch>
        </p:blipFill>
        <p:spPr>
          <a:xfrm>
            <a:off x="193927" y="1737329"/>
            <a:ext cx="4744577" cy="2832700"/>
          </a:xfrm>
          <a:prstGeom prst="rect">
            <a:avLst/>
          </a:prstGeom>
        </p:spPr>
      </p:pic>
      <p:cxnSp>
        <p:nvCxnSpPr>
          <p:cNvPr id="17" name="Connettore 2 16">
            <a:extLst>
              <a:ext uri="{FF2B5EF4-FFF2-40B4-BE49-F238E27FC236}">
                <a16:creationId xmlns:a16="http://schemas.microsoft.com/office/drawing/2014/main" id="{042CBB5A-828D-D6E2-F266-7DFC0FE34588}"/>
              </a:ext>
            </a:extLst>
          </p:cNvPr>
          <p:cNvCxnSpPr>
            <a:cxnSpLocks/>
          </p:cNvCxnSpPr>
          <p:nvPr/>
        </p:nvCxnSpPr>
        <p:spPr>
          <a:xfrm>
            <a:off x="4938501" y="3978622"/>
            <a:ext cx="1069009" cy="47589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Rettangolo 18">
            <a:extLst>
              <a:ext uri="{FF2B5EF4-FFF2-40B4-BE49-F238E27FC236}">
                <a16:creationId xmlns:a16="http://schemas.microsoft.com/office/drawing/2014/main" id="{CD11CEF8-901F-7A3F-7E35-5E5451AF562C}"/>
              </a:ext>
            </a:extLst>
          </p:cNvPr>
          <p:cNvSpPr/>
          <p:nvPr/>
        </p:nvSpPr>
        <p:spPr>
          <a:xfrm>
            <a:off x="193930" y="2093379"/>
            <a:ext cx="4744574" cy="47284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21" name="Rettangolo 20">
            <a:extLst>
              <a:ext uri="{FF2B5EF4-FFF2-40B4-BE49-F238E27FC236}">
                <a16:creationId xmlns:a16="http://schemas.microsoft.com/office/drawing/2014/main" id="{39DD36C3-E94E-7444-8061-AF8FDCFA6A83}"/>
              </a:ext>
            </a:extLst>
          </p:cNvPr>
          <p:cNvSpPr/>
          <p:nvPr/>
        </p:nvSpPr>
        <p:spPr>
          <a:xfrm>
            <a:off x="193927" y="3429000"/>
            <a:ext cx="4744574" cy="97585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24" name="Immagine 23">
            <a:extLst>
              <a:ext uri="{FF2B5EF4-FFF2-40B4-BE49-F238E27FC236}">
                <a16:creationId xmlns:a16="http://schemas.microsoft.com/office/drawing/2014/main" id="{49531EDF-CB7C-F89E-0D06-181EE2D4CCB2}"/>
              </a:ext>
            </a:extLst>
          </p:cNvPr>
          <p:cNvPicPr>
            <a:picLocks noChangeAspect="1"/>
          </p:cNvPicPr>
          <p:nvPr/>
        </p:nvPicPr>
        <p:blipFill>
          <a:blip r:embed="rId7"/>
          <a:stretch>
            <a:fillRect/>
          </a:stretch>
        </p:blipFill>
        <p:spPr>
          <a:xfrm>
            <a:off x="6007510" y="4501221"/>
            <a:ext cx="2133898" cy="228632"/>
          </a:xfrm>
          <a:prstGeom prst="rect">
            <a:avLst/>
          </a:prstGeom>
        </p:spPr>
      </p:pic>
      <p:pic>
        <p:nvPicPr>
          <p:cNvPr id="26" name="Immagine 25">
            <a:extLst>
              <a:ext uri="{FF2B5EF4-FFF2-40B4-BE49-F238E27FC236}">
                <a16:creationId xmlns:a16="http://schemas.microsoft.com/office/drawing/2014/main" id="{E2C42AFB-AE9A-22F0-3B2C-F8626CFB6D83}"/>
              </a:ext>
            </a:extLst>
          </p:cNvPr>
          <p:cNvPicPr>
            <a:picLocks noChangeAspect="1"/>
          </p:cNvPicPr>
          <p:nvPr/>
        </p:nvPicPr>
        <p:blipFill>
          <a:blip r:embed="rId8"/>
          <a:stretch>
            <a:fillRect/>
          </a:stretch>
        </p:blipFill>
        <p:spPr>
          <a:xfrm>
            <a:off x="1106460" y="5071726"/>
            <a:ext cx="1857634" cy="781159"/>
          </a:xfrm>
          <a:prstGeom prst="rect">
            <a:avLst/>
          </a:prstGeom>
        </p:spPr>
      </p:pic>
      <p:pic>
        <p:nvPicPr>
          <p:cNvPr id="28" name="Immagine 27">
            <a:extLst>
              <a:ext uri="{FF2B5EF4-FFF2-40B4-BE49-F238E27FC236}">
                <a16:creationId xmlns:a16="http://schemas.microsoft.com/office/drawing/2014/main" id="{59E2456A-A10C-C0F6-7F83-F7E848D94DA8}"/>
              </a:ext>
            </a:extLst>
          </p:cNvPr>
          <p:cNvPicPr>
            <a:picLocks noChangeAspect="1"/>
          </p:cNvPicPr>
          <p:nvPr/>
        </p:nvPicPr>
        <p:blipFill>
          <a:blip r:embed="rId9"/>
          <a:stretch>
            <a:fillRect/>
          </a:stretch>
        </p:blipFill>
        <p:spPr>
          <a:xfrm>
            <a:off x="9013299" y="2981436"/>
            <a:ext cx="1657581" cy="600159"/>
          </a:xfrm>
          <a:prstGeom prst="rect">
            <a:avLst/>
          </a:prstGeom>
        </p:spPr>
      </p:pic>
      <p:cxnSp>
        <p:nvCxnSpPr>
          <p:cNvPr id="29" name="Connettore 2 28">
            <a:extLst>
              <a:ext uri="{FF2B5EF4-FFF2-40B4-BE49-F238E27FC236}">
                <a16:creationId xmlns:a16="http://schemas.microsoft.com/office/drawing/2014/main" id="{5E0B0ECB-8240-A433-8468-56403706A40A}"/>
              </a:ext>
            </a:extLst>
          </p:cNvPr>
          <p:cNvCxnSpPr/>
          <p:nvPr/>
        </p:nvCxnSpPr>
        <p:spPr>
          <a:xfrm>
            <a:off x="9851922" y="3429000"/>
            <a:ext cx="0" cy="6292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Immagine 30">
            <a:extLst>
              <a:ext uri="{FF2B5EF4-FFF2-40B4-BE49-F238E27FC236}">
                <a16:creationId xmlns:a16="http://schemas.microsoft.com/office/drawing/2014/main" id="{86ED3584-4050-BA2F-8A0E-3647AE45AE77}"/>
              </a:ext>
            </a:extLst>
          </p:cNvPr>
          <p:cNvPicPr>
            <a:picLocks noChangeAspect="1"/>
          </p:cNvPicPr>
          <p:nvPr/>
        </p:nvPicPr>
        <p:blipFill>
          <a:blip r:embed="rId10"/>
          <a:stretch>
            <a:fillRect/>
          </a:stretch>
        </p:blipFill>
        <p:spPr>
          <a:xfrm>
            <a:off x="9561369" y="4115619"/>
            <a:ext cx="581106" cy="285790"/>
          </a:xfrm>
          <a:prstGeom prst="rect">
            <a:avLst/>
          </a:prstGeom>
        </p:spPr>
      </p:pic>
      <p:sp>
        <p:nvSpPr>
          <p:cNvPr id="32" name="Rettangolo 31">
            <a:extLst>
              <a:ext uri="{FF2B5EF4-FFF2-40B4-BE49-F238E27FC236}">
                <a16:creationId xmlns:a16="http://schemas.microsoft.com/office/drawing/2014/main" id="{A52A72EE-4C16-C6D5-1C1A-1E3283682DC5}"/>
              </a:ext>
            </a:extLst>
          </p:cNvPr>
          <p:cNvSpPr/>
          <p:nvPr/>
        </p:nvSpPr>
        <p:spPr>
          <a:xfrm>
            <a:off x="7677309" y="1587753"/>
            <a:ext cx="490091" cy="522833"/>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004065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99B2B-FC3A-90A5-17E4-2F90B4928595}"/>
            </a:ext>
          </a:extLst>
        </p:cNvPr>
        <p:cNvGrpSpPr/>
        <p:nvPr/>
      </p:nvGrpSpPr>
      <p:grpSpPr>
        <a:xfrm>
          <a:off x="0" y="0"/>
          <a:ext cx="0" cy="0"/>
          <a:chOff x="0" y="0"/>
          <a:chExt cx="0" cy="0"/>
        </a:xfrm>
      </p:grpSpPr>
      <p:pic>
        <p:nvPicPr>
          <p:cNvPr id="16" name="Immagine 15">
            <a:extLst>
              <a:ext uri="{FF2B5EF4-FFF2-40B4-BE49-F238E27FC236}">
                <a16:creationId xmlns:a16="http://schemas.microsoft.com/office/drawing/2014/main" id="{0ACA4F6D-2973-96B3-D124-B8701A5368AF}"/>
              </a:ext>
            </a:extLst>
          </p:cNvPr>
          <p:cNvPicPr>
            <a:picLocks noChangeAspect="1"/>
          </p:cNvPicPr>
          <p:nvPr/>
        </p:nvPicPr>
        <p:blipFill>
          <a:blip r:embed="rId2"/>
          <a:stretch>
            <a:fillRect/>
          </a:stretch>
        </p:blipFill>
        <p:spPr>
          <a:xfrm>
            <a:off x="885949" y="2036204"/>
            <a:ext cx="3439005" cy="781159"/>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BF0814A4-641F-9CB7-42FF-2CEC7BF2A36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952E043D-D803-B792-9844-9DA88CAB1FA3}"/>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Controller design</a:t>
            </a:r>
          </a:p>
        </p:txBody>
      </p:sp>
      <p:pic>
        <p:nvPicPr>
          <p:cNvPr id="4" name="Immagine 3">
            <a:extLst>
              <a:ext uri="{FF2B5EF4-FFF2-40B4-BE49-F238E27FC236}">
                <a16:creationId xmlns:a16="http://schemas.microsoft.com/office/drawing/2014/main" id="{4650224A-31CA-52C1-621D-508AD382B057}"/>
              </a:ext>
            </a:extLst>
          </p:cNvPr>
          <p:cNvPicPr>
            <a:picLocks noChangeAspect="1"/>
          </p:cNvPicPr>
          <p:nvPr/>
        </p:nvPicPr>
        <p:blipFill>
          <a:blip r:embed="rId5"/>
          <a:stretch>
            <a:fillRect/>
          </a:stretch>
        </p:blipFill>
        <p:spPr>
          <a:xfrm>
            <a:off x="310551" y="4185099"/>
            <a:ext cx="4248743" cy="1438476"/>
          </a:xfrm>
          <a:prstGeom prst="rect">
            <a:avLst/>
          </a:prstGeom>
        </p:spPr>
      </p:pic>
      <p:sp>
        <p:nvSpPr>
          <p:cNvPr id="8" name="Rettangolo 7">
            <a:extLst>
              <a:ext uri="{FF2B5EF4-FFF2-40B4-BE49-F238E27FC236}">
                <a16:creationId xmlns:a16="http://schemas.microsoft.com/office/drawing/2014/main" id="{AE8A7F8A-C3A2-1701-E50F-BD8A89BF4F98}"/>
              </a:ext>
            </a:extLst>
          </p:cNvPr>
          <p:cNvSpPr/>
          <p:nvPr/>
        </p:nvSpPr>
        <p:spPr>
          <a:xfrm>
            <a:off x="1309550" y="2077574"/>
            <a:ext cx="383458" cy="656085"/>
          </a:xfrm>
          <a:prstGeom prst="rect">
            <a:avLst/>
          </a:prstGeom>
          <a:noFill/>
          <a:ln w="57150">
            <a:solidFill>
              <a:srgbClr val="E6E6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Rettangolo 11">
            <a:extLst>
              <a:ext uri="{FF2B5EF4-FFF2-40B4-BE49-F238E27FC236}">
                <a16:creationId xmlns:a16="http://schemas.microsoft.com/office/drawing/2014/main" id="{8433C4BE-C890-5697-27B3-D0CA67719091}"/>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4FE1E3A6-99B5-6E20-FE66-70A72DAA11EB}"/>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Rettangolo 14">
            <a:extLst>
              <a:ext uri="{FF2B5EF4-FFF2-40B4-BE49-F238E27FC236}">
                <a16:creationId xmlns:a16="http://schemas.microsoft.com/office/drawing/2014/main" id="{9BF28885-297D-9028-2135-45B688955043}"/>
              </a:ext>
            </a:extLst>
          </p:cNvPr>
          <p:cNvSpPr/>
          <p:nvPr/>
        </p:nvSpPr>
        <p:spPr>
          <a:xfrm>
            <a:off x="1836693" y="2077574"/>
            <a:ext cx="2553908" cy="698418"/>
          </a:xfrm>
          <a:prstGeom prst="rect">
            <a:avLst/>
          </a:prstGeom>
          <a:noFill/>
          <a:ln w="38100">
            <a:solidFill>
              <a:srgbClr val="F4FA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20" name="TextBox 8">
            <a:extLst>
              <a:ext uri="{FF2B5EF4-FFF2-40B4-BE49-F238E27FC236}">
                <a16:creationId xmlns:a16="http://schemas.microsoft.com/office/drawing/2014/main" id="{CFE2D8C4-24FE-6DA3-ECD0-0CCADC47B4FC}"/>
              </a:ext>
            </a:extLst>
          </p:cNvPr>
          <p:cNvSpPr txBox="1"/>
          <p:nvPr/>
        </p:nvSpPr>
        <p:spPr>
          <a:xfrm>
            <a:off x="7061771" y="4297461"/>
            <a:ext cx="239341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err="1">
                <a:ln>
                  <a:noFill/>
                </a:ln>
                <a:solidFill>
                  <a:prstClr val="black"/>
                </a:solidFill>
                <a:effectLst/>
                <a:uLnTx/>
                <a:uFillTx/>
                <a:latin typeface="Arial"/>
                <a:ea typeface="+mn-ea"/>
                <a:cs typeface="Arial"/>
              </a:rPr>
              <a:t>Need</a:t>
            </a:r>
            <a:r>
              <a:rPr kumimoji="0" lang="it-IT" sz="2000" b="1" i="0" u="none" strike="noStrike" kern="1200" cap="none" spc="0" normalizeH="0" baseline="0" noProof="0" dirty="0">
                <a:ln>
                  <a:noFill/>
                </a:ln>
                <a:solidFill>
                  <a:prstClr val="black"/>
                </a:solidFill>
                <a:effectLst/>
                <a:uLnTx/>
                <a:uFillTx/>
                <a:latin typeface="Arial"/>
                <a:ea typeface="+mn-ea"/>
                <a:cs typeface="Arial"/>
              </a:rPr>
              <a:t>:</a:t>
            </a:r>
          </a:p>
        </p:txBody>
      </p:sp>
      <p:pic>
        <p:nvPicPr>
          <p:cNvPr id="5" name="Immagine 4">
            <a:extLst>
              <a:ext uri="{FF2B5EF4-FFF2-40B4-BE49-F238E27FC236}">
                <a16:creationId xmlns:a16="http://schemas.microsoft.com/office/drawing/2014/main" id="{80ADBD3F-6B0E-0A0A-56E3-E6E2EB1430D9}"/>
              </a:ext>
            </a:extLst>
          </p:cNvPr>
          <p:cNvPicPr>
            <a:picLocks noChangeAspect="1"/>
          </p:cNvPicPr>
          <p:nvPr/>
        </p:nvPicPr>
        <p:blipFill>
          <a:blip r:embed="rId6"/>
          <a:stretch>
            <a:fillRect/>
          </a:stretch>
        </p:blipFill>
        <p:spPr>
          <a:xfrm>
            <a:off x="6096000" y="1268268"/>
            <a:ext cx="4324954" cy="2610214"/>
          </a:xfrm>
          <a:prstGeom prst="rect">
            <a:avLst/>
          </a:prstGeom>
        </p:spPr>
      </p:pic>
      <p:sp>
        <p:nvSpPr>
          <p:cNvPr id="17" name="Segno di moltiplicazione 16">
            <a:extLst>
              <a:ext uri="{FF2B5EF4-FFF2-40B4-BE49-F238E27FC236}">
                <a16:creationId xmlns:a16="http://schemas.microsoft.com/office/drawing/2014/main" id="{5D0B6DF7-6798-0F79-9EE8-CAAEBB103D48}"/>
              </a:ext>
            </a:extLst>
          </p:cNvPr>
          <p:cNvSpPr/>
          <p:nvPr/>
        </p:nvSpPr>
        <p:spPr>
          <a:xfrm>
            <a:off x="222272" y="4760479"/>
            <a:ext cx="1543664" cy="400110"/>
          </a:xfrm>
          <a:prstGeom prst="mathMultiply">
            <a:avLst/>
          </a:prstGeom>
          <a:noFill/>
          <a:ln>
            <a:solidFill>
              <a:srgbClr val="D21F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cxnSp>
        <p:nvCxnSpPr>
          <p:cNvPr id="21" name="Connettore 2 20">
            <a:extLst>
              <a:ext uri="{FF2B5EF4-FFF2-40B4-BE49-F238E27FC236}">
                <a16:creationId xmlns:a16="http://schemas.microsoft.com/office/drawing/2014/main" id="{06D6A89C-D75C-3DDA-BE73-E57380B0BF45}"/>
              </a:ext>
            </a:extLst>
          </p:cNvPr>
          <p:cNvCxnSpPr>
            <a:cxnSpLocks/>
          </p:cNvCxnSpPr>
          <p:nvPr/>
        </p:nvCxnSpPr>
        <p:spPr>
          <a:xfrm>
            <a:off x="1003582" y="5184848"/>
            <a:ext cx="1400" cy="44681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3" name="Immagine 22">
            <a:extLst>
              <a:ext uri="{FF2B5EF4-FFF2-40B4-BE49-F238E27FC236}">
                <a16:creationId xmlns:a16="http://schemas.microsoft.com/office/drawing/2014/main" id="{8FEA68E6-271A-C86F-C98A-4074FAC78154}"/>
              </a:ext>
            </a:extLst>
          </p:cNvPr>
          <p:cNvPicPr>
            <a:picLocks noChangeAspect="1"/>
          </p:cNvPicPr>
          <p:nvPr/>
        </p:nvPicPr>
        <p:blipFill>
          <a:blip r:embed="rId7"/>
          <a:stretch>
            <a:fillRect/>
          </a:stretch>
        </p:blipFill>
        <p:spPr>
          <a:xfrm>
            <a:off x="225071" y="5708729"/>
            <a:ext cx="1540865" cy="292678"/>
          </a:xfrm>
          <a:prstGeom prst="rect">
            <a:avLst/>
          </a:prstGeom>
        </p:spPr>
      </p:pic>
      <p:pic>
        <p:nvPicPr>
          <p:cNvPr id="27" name="Immagine 26">
            <a:extLst>
              <a:ext uri="{FF2B5EF4-FFF2-40B4-BE49-F238E27FC236}">
                <a16:creationId xmlns:a16="http://schemas.microsoft.com/office/drawing/2014/main" id="{130301D3-27A4-E009-4E73-919BD231BD15}"/>
              </a:ext>
            </a:extLst>
          </p:cNvPr>
          <p:cNvPicPr>
            <a:picLocks noChangeAspect="1"/>
          </p:cNvPicPr>
          <p:nvPr/>
        </p:nvPicPr>
        <p:blipFill>
          <a:blip r:embed="rId8"/>
          <a:stretch>
            <a:fillRect/>
          </a:stretch>
        </p:blipFill>
        <p:spPr>
          <a:xfrm>
            <a:off x="7157282" y="4750722"/>
            <a:ext cx="4267796" cy="209579"/>
          </a:xfrm>
          <a:prstGeom prst="rect">
            <a:avLst/>
          </a:prstGeom>
        </p:spPr>
      </p:pic>
      <p:pic>
        <p:nvPicPr>
          <p:cNvPr id="3" name="Immagine 2">
            <a:extLst>
              <a:ext uri="{FF2B5EF4-FFF2-40B4-BE49-F238E27FC236}">
                <a16:creationId xmlns:a16="http://schemas.microsoft.com/office/drawing/2014/main" id="{51F547BB-7D4D-72A3-9057-DD71BB21B09D}"/>
              </a:ext>
            </a:extLst>
          </p:cNvPr>
          <p:cNvPicPr>
            <a:picLocks noChangeAspect="1"/>
          </p:cNvPicPr>
          <p:nvPr/>
        </p:nvPicPr>
        <p:blipFill>
          <a:blip r:embed="rId9"/>
          <a:stretch>
            <a:fillRect/>
          </a:stretch>
        </p:blipFill>
        <p:spPr>
          <a:xfrm>
            <a:off x="2605451" y="3006636"/>
            <a:ext cx="2638793" cy="1095528"/>
          </a:xfrm>
          <a:prstGeom prst="rect">
            <a:avLst/>
          </a:prstGeom>
          <a:ln w="76200">
            <a:solidFill>
              <a:srgbClr val="F4FAEB"/>
            </a:solidFill>
          </a:ln>
        </p:spPr>
      </p:pic>
      <p:cxnSp>
        <p:nvCxnSpPr>
          <p:cNvPr id="10" name="Connettore 2 9">
            <a:extLst>
              <a:ext uri="{FF2B5EF4-FFF2-40B4-BE49-F238E27FC236}">
                <a16:creationId xmlns:a16="http://schemas.microsoft.com/office/drawing/2014/main" id="{F7EEF4CD-E966-DCD9-0AB8-A75E4738636D}"/>
              </a:ext>
            </a:extLst>
          </p:cNvPr>
          <p:cNvCxnSpPr>
            <a:cxnSpLocks/>
          </p:cNvCxnSpPr>
          <p:nvPr/>
        </p:nvCxnSpPr>
        <p:spPr>
          <a:xfrm flipV="1">
            <a:off x="5424055" y="3678382"/>
            <a:ext cx="2834421" cy="4769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ttangolo 12">
            <a:extLst>
              <a:ext uri="{FF2B5EF4-FFF2-40B4-BE49-F238E27FC236}">
                <a16:creationId xmlns:a16="http://schemas.microsoft.com/office/drawing/2014/main" id="{8DE55733-ECCF-D108-A36F-2E02EC9E17D2}"/>
              </a:ext>
            </a:extLst>
          </p:cNvPr>
          <p:cNvSpPr/>
          <p:nvPr/>
        </p:nvSpPr>
        <p:spPr>
          <a:xfrm>
            <a:off x="2434922" y="3006636"/>
            <a:ext cx="2804187" cy="1178463"/>
          </a:xfrm>
          <a:prstGeom prst="rect">
            <a:avLst/>
          </a:prstGeom>
          <a:noFill/>
          <a:ln>
            <a:solidFill>
              <a:srgbClr val="F4FA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00451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89C18-4798-4FA7-A159-8DAB75BADA68}"/>
            </a:ext>
          </a:extLst>
        </p:cNvPr>
        <p:cNvGrpSpPr/>
        <p:nvPr/>
      </p:nvGrpSpPr>
      <p:grpSpPr>
        <a:xfrm>
          <a:off x="0" y="0"/>
          <a:ext cx="0" cy="0"/>
          <a:chOff x="0" y="0"/>
          <a:chExt cx="0" cy="0"/>
        </a:xfrm>
      </p:grpSpPr>
      <p:pic>
        <p:nvPicPr>
          <p:cNvPr id="5" name="Immagine 4" descr="Immagine che contiene testo, diagramma, Diagramma, linea&#10;&#10;Descrizione generata automaticamente">
            <a:extLst>
              <a:ext uri="{FF2B5EF4-FFF2-40B4-BE49-F238E27FC236}">
                <a16:creationId xmlns:a16="http://schemas.microsoft.com/office/drawing/2014/main" id="{BA99CB66-6175-1A31-96E8-AD05D03CD81C}"/>
              </a:ext>
            </a:extLst>
          </p:cNvPr>
          <p:cNvPicPr>
            <a:picLocks noChangeAspect="1"/>
          </p:cNvPicPr>
          <p:nvPr/>
        </p:nvPicPr>
        <p:blipFill>
          <a:blip r:embed="rId2">
            <a:extLst>
              <a:ext uri="{28A0092B-C50C-407E-A947-70E740481C1C}">
                <a14:useLocalDpi xmlns:a14="http://schemas.microsoft.com/office/drawing/2010/main" val="0"/>
              </a:ext>
            </a:extLst>
          </a:blip>
          <a:srcRect l="7194" t="6364" r="7931" b="1230"/>
          <a:stretch/>
        </p:blipFill>
        <p:spPr>
          <a:xfrm>
            <a:off x="3999321" y="1316966"/>
            <a:ext cx="8014710" cy="5541034"/>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D5719571-3BCA-50ED-FCFF-823AF40FBCF3}"/>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8CDEC1E2-40CB-560A-2467-140CAEBA54EF}"/>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14" name="Immagine 13">
            <a:extLst>
              <a:ext uri="{FF2B5EF4-FFF2-40B4-BE49-F238E27FC236}">
                <a16:creationId xmlns:a16="http://schemas.microsoft.com/office/drawing/2014/main" id="{56D0E99D-8028-4F87-329A-7DA67C6A26F8}"/>
              </a:ext>
            </a:extLst>
          </p:cNvPr>
          <p:cNvPicPr>
            <a:picLocks noChangeAspect="1"/>
          </p:cNvPicPr>
          <p:nvPr/>
        </p:nvPicPr>
        <p:blipFill>
          <a:blip r:embed="rId5"/>
          <a:stretch>
            <a:fillRect/>
          </a:stretch>
        </p:blipFill>
        <p:spPr>
          <a:xfrm>
            <a:off x="647510" y="2378746"/>
            <a:ext cx="2038635" cy="352474"/>
          </a:xfrm>
          <a:prstGeom prst="rect">
            <a:avLst/>
          </a:prstGeom>
        </p:spPr>
      </p:pic>
      <p:cxnSp>
        <p:nvCxnSpPr>
          <p:cNvPr id="17" name="Connettore 2 16">
            <a:extLst>
              <a:ext uri="{FF2B5EF4-FFF2-40B4-BE49-F238E27FC236}">
                <a16:creationId xmlns:a16="http://schemas.microsoft.com/office/drawing/2014/main" id="{C83C0DA4-A32C-F95C-1C30-AA1BDCE488BA}"/>
              </a:ext>
            </a:extLst>
          </p:cNvPr>
          <p:cNvCxnSpPr>
            <a:cxnSpLocks/>
          </p:cNvCxnSpPr>
          <p:nvPr/>
        </p:nvCxnSpPr>
        <p:spPr>
          <a:xfrm flipV="1">
            <a:off x="4076989" y="5148001"/>
            <a:ext cx="5060373" cy="9483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85403599-B7CB-28F5-B3D3-A9C59DD2BE5E}"/>
              </a:ext>
            </a:extLst>
          </p:cNvPr>
          <p:cNvCxnSpPr>
            <a:cxnSpLocks/>
          </p:cNvCxnSpPr>
          <p:nvPr/>
        </p:nvCxnSpPr>
        <p:spPr>
          <a:xfrm>
            <a:off x="2686145" y="2690451"/>
            <a:ext cx="2940170" cy="81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440D4994-4944-4ADF-DF5D-5CF3741F0B44}"/>
              </a:ext>
            </a:extLst>
          </p:cNvPr>
          <p:cNvPicPr>
            <a:picLocks noChangeAspect="1"/>
          </p:cNvPicPr>
          <p:nvPr/>
        </p:nvPicPr>
        <p:blipFill>
          <a:blip r:embed="rId6"/>
          <a:stretch>
            <a:fillRect/>
          </a:stretch>
        </p:blipFill>
        <p:spPr>
          <a:xfrm>
            <a:off x="569842" y="5943895"/>
            <a:ext cx="3429479" cy="304843"/>
          </a:xfrm>
          <a:prstGeom prst="rect">
            <a:avLst/>
          </a:prstGeom>
        </p:spPr>
      </p:pic>
      <p:cxnSp>
        <p:nvCxnSpPr>
          <p:cNvPr id="11" name="Connettore 2 10">
            <a:extLst>
              <a:ext uri="{FF2B5EF4-FFF2-40B4-BE49-F238E27FC236}">
                <a16:creationId xmlns:a16="http://schemas.microsoft.com/office/drawing/2014/main" id="{4FA3023B-C3FF-13E2-4BFD-BD9E8878317E}"/>
              </a:ext>
            </a:extLst>
          </p:cNvPr>
          <p:cNvCxnSpPr>
            <a:cxnSpLocks/>
          </p:cNvCxnSpPr>
          <p:nvPr/>
        </p:nvCxnSpPr>
        <p:spPr>
          <a:xfrm flipV="1">
            <a:off x="8174588" y="4291445"/>
            <a:ext cx="117357" cy="9975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C6CFFB75-F457-D21B-5260-1E3A561D4460}"/>
              </a:ext>
            </a:extLst>
          </p:cNvPr>
          <p:cNvCxnSpPr>
            <a:cxnSpLocks/>
          </p:cNvCxnSpPr>
          <p:nvPr/>
        </p:nvCxnSpPr>
        <p:spPr>
          <a:xfrm>
            <a:off x="5176861" y="2731220"/>
            <a:ext cx="596000" cy="19508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840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50399-CE7D-631D-2D36-29929F99DA3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CAC674D-BCBC-0E30-0B77-BDCDD3C70A8B}"/>
              </a:ext>
            </a:extLst>
          </p:cNvPr>
          <p:cNvSpPr>
            <a:spLocks noGrp="1"/>
          </p:cNvSpPr>
          <p:nvPr>
            <p:ph type="title"/>
          </p:nvPr>
        </p:nvSpPr>
        <p:spPr/>
        <p:txBody>
          <a:bodyPr/>
          <a:lstStyle/>
          <a:p>
            <a:r>
              <a:rPr lang="it-IT" dirty="0"/>
              <a:t>Framework: </a:t>
            </a:r>
            <a:r>
              <a:rPr lang="it-IT" dirty="0" err="1"/>
              <a:t>unicycle</a:t>
            </a:r>
            <a:endParaRPr lang="it-IT" dirty="0"/>
          </a:p>
        </p:txBody>
      </p:sp>
      <p:pic>
        <p:nvPicPr>
          <p:cNvPr id="4" name="Picture 2" descr="Universita' di Padova DEI (Dip Ingegneria Informazione) Accesso PaperCut">
            <a:extLst>
              <a:ext uri="{FF2B5EF4-FFF2-40B4-BE49-F238E27FC236}">
                <a16:creationId xmlns:a16="http://schemas.microsoft.com/office/drawing/2014/main" id="{A5AF6C12-5CF7-A73C-5545-1BA99DE8CDA3}"/>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5" name="Triangolo isoscele 4">
            <a:extLst>
              <a:ext uri="{FF2B5EF4-FFF2-40B4-BE49-F238E27FC236}">
                <a16:creationId xmlns:a16="http://schemas.microsoft.com/office/drawing/2014/main" id="{2ECBB66A-89B7-4EB9-E907-B7BEC9AC95FC}"/>
              </a:ext>
            </a:extLst>
          </p:cNvPr>
          <p:cNvSpPr/>
          <p:nvPr/>
        </p:nvSpPr>
        <p:spPr>
          <a:xfrm rot="3481053">
            <a:off x="8814709" y="1854567"/>
            <a:ext cx="504964" cy="825449"/>
          </a:xfrm>
          <a:prstGeom prst="triangl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it-IT" dirty="0"/>
          </a:p>
        </p:txBody>
      </p:sp>
      <p:cxnSp>
        <p:nvCxnSpPr>
          <p:cNvPr id="10" name="Connettore 2 9">
            <a:extLst>
              <a:ext uri="{FF2B5EF4-FFF2-40B4-BE49-F238E27FC236}">
                <a16:creationId xmlns:a16="http://schemas.microsoft.com/office/drawing/2014/main" id="{CCA8B911-1AAD-DB33-4D3A-3A59BE9317B2}"/>
              </a:ext>
            </a:extLst>
          </p:cNvPr>
          <p:cNvCxnSpPr/>
          <p:nvPr/>
        </p:nvCxnSpPr>
        <p:spPr>
          <a:xfrm flipV="1">
            <a:off x="8262257" y="1341929"/>
            <a:ext cx="0" cy="17169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Connettore 2 10">
            <a:extLst>
              <a:ext uri="{FF2B5EF4-FFF2-40B4-BE49-F238E27FC236}">
                <a16:creationId xmlns:a16="http://schemas.microsoft.com/office/drawing/2014/main" id="{403C5B14-4719-D32F-8486-DEA015005210}"/>
              </a:ext>
            </a:extLst>
          </p:cNvPr>
          <p:cNvCxnSpPr>
            <a:cxnSpLocks/>
          </p:cNvCxnSpPr>
          <p:nvPr/>
        </p:nvCxnSpPr>
        <p:spPr>
          <a:xfrm>
            <a:off x="8262257" y="3058886"/>
            <a:ext cx="17417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Connettore diritto 13">
            <a:extLst>
              <a:ext uri="{FF2B5EF4-FFF2-40B4-BE49-F238E27FC236}">
                <a16:creationId xmlns:a16="http://schemas.microsoft.com/office/drawing/2014/main" id="{64D1E636-4E3A-63E5-E898-33AAFE5B8E55}"/>
              </a:ext>
            </a:extLst>
          </p:cNvPr>
          <p:cNvCxnSpPr>
            <a:cxnSpLocks/>
          </p:cNvCxnSpPr>
          <p:nvPr/>
        </p:nvCxnSpPr>
        <p:spPr>
          <a:xfrm flipH="1">
            <a:off x="8262257" y="2341221"/>
            <a:ext cx="1132114" cy="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Connettore diritto 15">
            <a:extLst>
              <a:ext uri="{FF2B5EF4-FFF2-40B4-BE49-F238E27FC236}">
                <a16:creationId xmlns:a16="http://schemas.microsoft.com/office/drawing/2014/main" id="{EB703306-9C06-7240-3734-BDABF189E1B6}"/>
              </a:ext>
            </a:extLst>
          </p:cNvPr>
          <p:cNvCxnSpPr>
            <a:cxnSpLocks/>
          </p:cNvCxnSpPr>
          <p:nvPr/>
        </p:nvCxnSpPr>
        <p:spPr>
          <a:xfrm>
            <a:off x="8904514" y="2342013"/>
            <a:ext cx="0" cy="716873"/>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CasellaDiTesto 17">
            <a:extLst>
              <a:ext uri="{FF2B5EF4-FFF2-40B4-BE49-F238E27FC236}">
                <a16:creationId xmlns:a16="http://schemas.microsoft.com/office/drawing/2014/main" id="{7F6CD664-4375-8767-DC06-CC079FA00390}"/>
              </a:ext>
            </a:extLst>
          </p:cNvPr>
          <p:cNvSpPr txBox="1"/>
          <p:nvPr/>
        </p:nvSpPr>
        <p:spPr>
          <a:xfrm>
            <a:off x="7936901" y="2157348"/>
            <a:ext cx="246142" cy="369332"/>
          </a:xfrm>
          <a:prstGeom prst="rect">
            <a:avLst/>
          </a:prstGeom>
          <a:noFill/>
        </p:spPr>
        <p:txBody>
          <a:bodyPr wrap="square" rtlCol="0">
            <a:spAutoFit/>
          </a:bodyPr>
          <a:lstStyle/>
          <a:p>
            <a:r>
              <a:rPr lang="it-IT" dirty="0"/>
              <a:t>y</a:t>
            </a:r>
          </a:p>
        </p:txBody>
      </p:sp>
      <p:sp>
        <p:nvSpPr>
          <p:cNvPr id="20" name="CasellaDiTesto 19">
            <a:extLst>
              <a:ext uri="{FF2B5EF4-FFF2-40B4-BE49-F238E27FC236}">
                <a16:creationId xmlns:a16="http://schemas.microsoft.com/office/drawing/2014/main" id="{D4AB1D3D-34EF-B483-5EF4-BF71BDBCD21B}"/>
              </a:ext>
            </a:extLst>
          </p:cNvPr>
          <p:cNvSpPr txBox="1"/>
          <p:nvPr/>
        </p:nvSpPr>
        <p:spPr>
          <a:xfrm>
            <a:off x="8760323" y="3058886"/>
            <a:ext cx="246142" cy="369332"/>
          </a:xfrm>
          <a:prstGeom prst="rect">
            <a:avLst/>
          </a:prstGeom>
          <a:noFill/>
        </p:spPr>
        <p:txBody>
          <a:bodyPr wrap="square" rtlCol="0">
            <a:spAutoFit/>
          </a:bodyPr>
          <a:lstStyle/>
          <a:p>
            <a:r>
              <a:rPr lang="it-IT" dirty="0"/>
              <a:t>x</a:t>
            </a:r>
          </a:p>
        </p:txBody>
      </p:sp>
      <p:cxnSp>
        <p:nvCxnSpPr>
          <p:cNvPr id="23" name="Connettore diritto 22">
            <a:extLst>
              <a:ext uri="{FF2B5EF4-FFF2-40B4-BE49-F238E27FC236}">
                <a16:creationId xmlns:a16="http://schemas.microsoft.com/office/drawing/2014/main" id="{B911FD0A-7148-AF81-BA1B-EA0C8B952483}"/>
              </a:ext>
            </a:extLst>
          </p:cNvPr>
          <p:cNvCxnSpPr>
            <a:cxnSpLocks/>
          </p:cNvCxnSpPr>
          <p:nvPr/>
        </p:nvCxnSpPr>
        <p:spPr>
          <a:xfrm flipH="1">
            <a:off x="8904514" y="1747221"/>
            <a:ext cx="979715" cy="5940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Arco 25">
            <a:extLst>
              <a:ext uri="{FF2B5EF4-FFF2-40B4-BE49-F238E27FC236}">
                <a16:creationId xmlns:a16="http://schemas.microsoft.com/office/drawing/2014/main" id="{6B8F4A93-C110-18AD-2FB7-80DE5D8213E5}"/>
              </a:ext>
            </a:extLst>
          </p:cNvPr>
          <p:cNvSpPr/>
          <p:nvPr/>
        </p:nvSpPr>
        <p:spPr>
          <a:xfrm rot="3251058">
            <a:off x="9007607" y="2079043"/>
            <a:ext cx="315068" cy="242729"/>
          </a:xfrm>
          <a:prstGeom prst="arc">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it-IT"/>
          </a:p>
        </p:txBody>
      </p:sp>
      <p:sp>
        <p:nvSpPr>
          <p:cNvPr id="27" name="CasellaDiTesto 26">
            <a:extLst>
              <a:ext uri="{FF2B5EF4-FFF2-40B4-BE49-F238E27FC236}">
                <a16:creationId xmlns:a16="http://schemas.microsoft.com/office/drawing/2014/main" id="{114C15C5-8D8E-4B3F-B603-08D118938451}"/>
              </a:ext>
            </a:extLst>
          </p:cNvPr>
          <p:cNvSpPr txBox="1"/>
          <p:nvPr/>
        </p:nvSpPr>
        <p:spPr>
          <a:xfrm>
            <a:off x="9282084" y="2019196"/>
            <a:ext cx="381202" cy="369332"/>
          </a:xfrm>
          <a:prstGeom prst="rect">
            <a:avLst/>
          </a:prstGeom>
          <a:noFill/>
        </p:spPr>
        <p:txBody>
          <a:bodyPr wrap="square" rtlCol="0">
            <a:spAutoFit/>
          </a:bodyPr>
          <a:lstStyle/>
          <a:p>
            <a:r>
              <a:rPr lang="el-GR" dirty="0"/>
              <a:t>θ</a:t>
            </a:r>
            <a:endParaRPr lang="it-IT" dirty="0"/>
          </a:p>
        </p:txBody>
      </p:sp>
      <p:pic>
        <p:nvPicPr>
          <p:cNvPr id="29" name="Immagine 28">
            <a:extLst>
              <a:ext uri="{FF2B5EF4-FFF2-40B4-BE49-F238E27FC236}">
                <a16:creationId xmlns:a16="http://schemas.microsoft.com/office/drawing/2014/main" id="{BE6F2906-9342-9F04-A13B-AB509F3598E5}"/>
              </a:ext>
            </a:extLst>
          </p:cNvPr>
          <p:cNvPicPr>
            <a:picLocks noChangeAspect="1"/>
          </p:cNvPicPr>
          <p:nvPr/>
        </p:nvPicPr>
        <p:blipFill>
          <a:blip r:embed="rId4"/>
          <a:stretch>
            <a:fillRect/>
          </a:stretch>
        </p:blipFill>
        <p:spPr>
          <a:xfrm>
            <a:off x="478798" y="3038737"/>
            <a:ext cx="6932147" cy="3819263"/>
          </a:xfrm>
          <a:prstGeom prst="rect">
            <a:avLst/>
          </a:prstGeom>
        </p:spPr>
      </p:pic>
      <p:pic>
        <p:nvPicPr>
          <p:cNvPr id="7" name="Picture 6">
            <a:extLst>
              <a:ext uri="{FF2B5EF4-FFF2-40B4-BE49-F238E27FC236}">
                <a16:creationId xmlns:a16="http://schemas.microsoft.com/office/drawing/2014/main" id="{489E517F-7526-C1CF-B16F-AF1ED4C9D651}"/>
              </a:ext>
            </a:extLst>
          </p:cNvPr>
          <p:cNvPicPr>
            <a:picLocks noChangeAspect="1"/>
          </p:cNvPicPr>
          <p:nvPr/>
        </p:nvPicPr>
        <p:blipFill>
          <a:blip r:embed="rId5"/>
          <a:stretch>
            <a:fillRect/>
          </a:stretch>
        </p:blipFill>
        <p:spPr>
          <a:xfrm>
            <a:off x="463162" y="2203687"/>
            <a:ext cx="6827256" cy="568938"/>
          </a:xfrm>
          <a:prstGeom prst="rect">
            <a:avLst/>
          </a:prstGeom>
        </p:spPr>
      </p:pic>
    </p:spTree>
    <p:extLst>
      <p:ext uri="{BB962C8B-B14F-4D97-AF65-F5344CB8AC3E}">
        <p14:creationId xmlns:p14="http://schemas.microsoft.com/office/powerpoint/2010/main" val="3730458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AC549-9452-B525-3061-DDFFF3195BB8}"/>
            </a:ext>
          </a:extLst>
        </p:cNvPr>
        <p:cNvGrpSpPr/>
        <p:nvPr/>
      </p:nvGrpSpPr>
      <p:grpSpPr>
        <a:xfrm>
          <a:off x="0" y="0"/>
          <a:ext cx="0" cy="0"/>
          <a:chOff x="0" y="0"/>
          <a:chExt cx="0" cy="0"/>
        </a:xfrm>
      </p:grpSpPr>
      <p:pic>
        <p:nvPicPr>
          <p:cNvPr id="19" name="Immagine 18" descr="Immagine che contiene diagramma, Diagramma, linea&#10;&#10;Descrizione generata automaticamente">
            <a:extLst>
              <a:ext uri="{FF2B5EF4-FFF2-40B4-BE49-F238E27FC236}">
                <a16:creationId xmlns:a16="http://schemas.microsoft.com/office/drawing/2014/main" id="{20FAAAAD-78D3-C263-21D1-BB58D041006A}"/>
              </a:ext>
            </a:extLst>
          </p:cNvPr>
          <p:cNvPicPr>
            <a:picLocks noChangeAspect="1"/>
          </p:cNvPicPr>
          <p:nvPr/>
        </p:nvPicPr>
        <p:blipFill>
          <a:blip r:embed="rId3">
            <a:extLst>
              <a:ext uri="{28A0092B-C50C-407E-A947-70E740481C1C}">
                <a14:useLocalDpi xmlns:a14="http://schemas.microsoft.com/office/drawing/2010/main" val="0"/>
              </a:ext>
            </a:extLst>
          </a:blip>
          <a:srcRect l="5374" t="6402" r="7807" b="408"/>
          <a:stretch/>
        </p:blipFill>
        <p:spPr>
          <a:xfrm>
            <a:off x="-9762" y="1771584"/>
            <a:ext cx="5929435" cy="4243037"/>
          </a:xfrm>
          <a:prstGeom prst="rect">
            <a:avLst/>
          </a:prstGeom>
        </p:spPr>
      </p:pic>
      <p:pic>
        <p:nvPicPr>
          <p:cNvPr id="4" name="Immagine 3" descr="Immagine che contiene testo, diagramma, Diagramma, linea&#10;&#10;Descrizione generata automaticamente">
            <a:extLst>
              <a:ext uri="{FF2B5EF4-FFF2-40B4-BE49-F238E27FC236}">
                <a16:creationId xmlns:a16="http://schemas.microsoft.com/office/drawing/2014/main" id="{D9D09F3A-0F37-8E92-F584-4C23F6AA3FE9}"/>
              </a:ext>
            </a:extLst>
          </p:cNvPr>
          <p:cNvPicPr>
            <a:picLocks noChangeAspect="1"/>
          </p:cNvPicPr>
          <p:nvPr/>
        </p:nvPicPr>
        <p:blipFill>
          <a:blip r:embed="rId4">
            <a:extLst>
              <a:ext uri="{28A0092B-C50C-407E-A947-70E740481C1C}">
                <a14:useLocalDpi xmlns:a14="http://schemas.microsoft.com/office/drawing/2010/main" val="0"/>
              </a:ext>
            </a:extLst>
          </a:blip>
          <a:srcRect l="5709" t="5863" r="8078" b="1667"/>
          <a:stretch/>
        </p:blipFill>
        <p:spPr>
          <a:xfrm>
            <a:off x="5929435" y="1647814"/>
            <a:ext cx="6262565" cy="4504624"/>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1A612795-6BB0-91DE-188A-874A4F670903}"/>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08452D6C-2C8F-A5DA-9998-82E49530384A}"/>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27" name="Immagine 26">
            <a:extLst>
              <a:ext uri="{FF2B5EF4-FFF2-40B4-BE49-F238E27FC236}">
                <a16:creationId xmlns:a16="http://schemas.microsoft.com/office/drawing/2014/main" id="{C559089D-8754-5893-A0E4-67D20347A161}"/>
              </a:ext>
            </a:extLst>
          </p:cNvPr>
          <p:cNvPicPr>
            <a:picLocks noChangeAspect="1"/>
          </p:cNvPicPr>
          <p:nvPr/>
        </p:nvPicPr>
        <p:blipFill>
          <a:blip r:embed="rId7"/>
          <a:stretch>
            <a:fillRect/>
          </a:stretch>
        </p:blipFill>
        <p:spPr>
          <a:xfrm>
            <a:off x="4075679" y="6302201"/>
            <a:ext cx="3429479" cy="304843"/>
          </a:xfrm>
          <a:prstGeom prst="rect">
            <a:avLst/>
          </a:prstGeom>
        </p:spPr>
      </p:pic>
      <p:cxnSp>
        <p:nvCxnSpPr>
          <p:cNvPr id="9" name="Connettore 2 8">
            <a:extLst>
              <a:ext uri="{FF2B5EF4-FFF2-40B4-BE49-F238E27FC236}">
                <a16:creationId xmlns:a16="http://schemas.microsoft.com/office/drawing/2014/main" id="{F230E68C-8F35-E752-1288-0A36E224899B}"/>
              </a:ext>
            </a:extLst>
          </p:cNvPr>
          <p:cNvCxnSpPr>
            <a:cxnSpLocks/>
          </p:cNvCxnSpPr>
          <p:nvPr/>
        </p:nvCxnSpPr>
        <p:spPr>
          <a:xfrm flipH="1">
            <a:off x="7767020" y="1932709"/>
            <a:ext cx="1580844" cy="44473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518A5341-953C-03BD-8DD4-EBC23D91BDED}"/>
              </a:ext>
            </a:extLst>
          </p:cNvPr>
          <p:cNvCxnSpPr>
            <a:cxnSpLocks/>
          </p:cNvCxnSpPr>
          <p:nvPr/>
        </p:nvCxnSpPr>
        <p:spPr>
          <a:xfrm flipH="1">
            <a:off x="7128164" y="2961409"/>
            <a:ext cx="307936" cy="15378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e 13">
            <a:extLst>
              <a:ext uri="{FF2B5EF4-FFF2-40B4-BE49-F238E27FC236}">
                <a16:creationId xmlns:a16="http://schemas.microsoft.com/office/drawing/2014/main" id="{9F7EB437-91F3-D9F5-69CF-1F41F97ACF42}"/>
              </a:ext>
            </a:extLst>
          </p:cNvPr>
          <p:cNvSpPr/>
          <p:nvPr/>
        </p:nvSpPr>
        <p:spPr>
          <a:xfrm>
            <a:off x="2844137" y="1847869"/>
            <a:ext cx="512128" cy="6200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6" name="Connettore 2 15">
            <a:extLst>
              <a:ext uri="{FF2B5EF4-FFF2-40B4-BE49-F238E27FC236}">
                <a16:creationId xmlns:a16="http://schemas.microsoft.com/office/drawing/2014/main" id="{409DC01D-386D-7198-702B-1D51CC1E75E5}"/>
              </a:ext>
            </a:extLst>
          </p:cNvPr>
          <p:cNvCxnSpPr>
            <a:cxnSpLocks/>
          </p:cNvCxnSpPr>
          <p:nvPr/>
        </p:nvCxnSpPr>
        <p:spPr>
          <a:xfrm flipV="1">
            <a:off x="8158346" y="4818913"/>
            <a:ext cx="1512128" cy="391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14F5E88F-AF14-E6FF-673C-33D692E45D5B}"/>
              </a:ext>
            </a:extLst>
          </p:cNvPr>
          <p:cNvCxnSpPr>
            <a:cxnSpLocks/>
          </p:cNvCxnSpPr>
          <p:nvPr/>
        </p:nvCxnSpPr>
        <p:spPr>
          <a:xfrm>
            <a:off x="3753069" y="5086416"/>
            <a:ext cx="579940" cy="12157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ttore diritto 35">
            <a:extLst>
              <a:ext uri="{FF2B5EF4-FFF2-40B4-BE49-F238E27FC236}">
                <a16:creationId xmlns:a16="http://schemas.microsoft.com/office/drawing/2014/main" id="{64E8A62E-B02D-CFB0-2ACA-060C03430ACE}"/>
              </a:ext>
            </a:extLst>
          </p:cNvPr>
          <p:cNvCxnSpPr>
            <a:cxnSpLocks/>
          </p:cNvCxnSpPr>
          <p:nvPr/>
        </p:nvCxnSpPr>
        <p:spPr>
          <a:xfrm>
            <a:off x="3183572" y="2467905"/>
            <a:ext cx="0" cy="12624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e 36">
            <a:extLst>
              <a:ext uri="{FF2B5EF4-FFF2-40B4-BE49-F238E27FC236}">
                <a16:creationId xmlns:a16="http://schemas.microsoft.com/office/drawing/2014/main" id="{0A144D18-84AA-FECD-BB65-2980FCB0DAE6}"/>
              </a:ext>
            </a:extLst>
          </p:cNvPr>
          <p:cNvSpPr/>
          <p:nvPr/>
        </p:nvSpPr>
        <p:spPr>
          <a:xfrm>
            <a:off x="6909627" y="4651664"/>
            <a:ext cx="678873" cy="117430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 name="Connettore 2 1">
            <a:extLst>
              <a:ext uri="{FF2B5EF4-FFF2-40B4-BE49-F238E27FC236}">
                <a16:creationId xmlns:a16="http://schemas.microsoft.com/office/drawing/2014/main" id="{B8DF8749-EFFD-45D2-67FE-13089BA532A2}"/>
              </a:ext>
            </a:extLst>
          </p:cNvPr>
          <p:cNvCxnSpPr>
            <a:cxnSpLocks/>
          </p:cNvCxnSpPr>
          <p:nvPr/>
        </p:nvCxnSpPr>
        <p:spPr>
          <a:xfrm flipH="1" flipV="1">
            <a:off x="5034375" y="1484004"/>
            <a:ext cx="2162799" cy="601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Ovale 7">
            <a:extLst>
              <a:ext uri="{FF2B5EF4-FFF2-40B4-BE49-F238E27FC236}">
                <a16:creationId xmlns:a16="http://schemas.microsoft.com/office/drawing/2014/main" id="{9EB228E7-F5C0-8DD3-15C8-4BC4D07E0B23}"/>
              </a:ext>
            </a:extLst>
          </p:cNvPr>
          <p:cNvSpPr/>
          <p:nvPr/>
        </p:nvSpPr>
        <p:spPr>
          <a:xfrm>
            <a:off x="954438" y="3048000"/>
            <a:ext cx="800783" cy="11551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2 9">
            <a:extLst>
              <a:ext uri="{FF2B5EF4-FFF2-40B4-BE49-F238E27FC236}">
                <a16:creationId xmlns:a16="http://schemas.microsoft.com/office/drawing/2014/main" id="{34FBDF2B-46E5-E0A6-1087-FB58D8F73C57}"/>
              </a:ext>
            </a:extLst>
          </p:cNvPr>
          <p:cNvCxnSpPr>
            <a:cxnSpLocks/>
          </p:cNvCxnSpPr>
          <p:nvPr/>
        </p:nvCxnSpPr>
        <p:spPr>
          <a:xfrm flipV="1">
            <a:off x="1489110" y="1647814"/>
            <a:ext cx="748344" cy="14001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Immagine 21">
            <a:extLst>
              <a:ext uri="{FF2B5EF4-FFF2-40B4-BE49-F238E27FC236}">
                <a16:creationId xmlns:a16="http://schemas.microsoft.com/office/drawing/2014/main" id="{2AE09CEC-190E-6499-48E9-349EB26BA26F}"/>
              </a:ext>
            </a:extLst>
          </p:cNvPr>
          <p:cNvPicPr>
            <a:picLocks noChangeAspect="1"/>
          </p:cNvPicPr>
          <p:nvPr/>
        </p:nvPicPr>
        <p:blipFill>
          <a:blip r:embed="rId8"/>
          <a:stretch>
            <a:fillRect/>
          </a:stretch>
        </p:blipFill>
        <p:spPr>
          <a:xfrm>
            <a:off x="2646867" y="1316965"/>
            <a:ext cx="2048161" cy="314369"/>
          </a:xfrm>
          <a:prstGeom prst="rect">
            <a:avLst/>
          </a:prstGeom>
        </p:spPr>
      </p:pic>
    </p:spTree>
    <p:extLst>
      <p:ext uri="{BB962C8B-B14F-4D97-AF65-F5344CB8AC3E}">
        <p14:creationId xmlns:p14="http://schemas.microsoft.com/office/powerpoint/2010/main" val="3123060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ECACB-DA18-F1D1-33AB-0908E6C6FB3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058F34D-B015-39CB-6049-28495046B4DD}"/>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4" name="Video senza titolo - Realizzato con Clipchamp (2)">
            <a:hlinkClick r:id="" action="ppaction://media"/>
            <a:extLst>
              <a:ext uri="{FF2B5EF4-FFF2-40B4-BE49-F238E27FC236}">
                <a16:creationId xmlns:a16="http://schemas.microsoft.com/office/drawing/2014/main" id="{AD88DE8F-EC5B-8E62-FDA5-9B53D2C39349}"/>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b="6492"/>
          <a:stretch/>
        </p:blipFill>
        <p:spPr>
          <a:xfrm>
            <a:off x="921488" y="1238693"/>
            <a:ext cx="10349023" cy="5443390"/>
          </a:xfrm>
          <a:prstGeom prst="rect">
            <a:avLst/>
          </a:prstGeom>
        </p:spPr>
      </p:pic>
    </p:spTree>
    <p:extLst>
      <p:ext uri="{BB962C8B-B14F-4D97-AF65-F5344CB8AC3E}">
        <p14:creationId xmlns:p14="http://schemas.microsoft.com/office/powerpoint/2010/main" val="207659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ECACB-DA18-F1D1-33AB-0908E6C6FB3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058F34D-B015-39CB-6049-28495046B4DD}"/>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0588E0AF-F088-653C-C3DB-72B870667648}"/>
              </a:ext>
            </a:extLst>
          </p:cNvPr>
          <p:cNvSpPr>
            <a:spLocks noGrp="1"/>
          </p:cNvSpPr>
          <p:nvPr>
            <p:ph type="title"/>
          </p:nvPr>
        </p:nvSpPr>
        <p:spPr>
          <a:xfrm>
            <a:off x="227806" y="3429000"/>
            <a:ext cx="11736387" cy="1189038"/>
          </a:xfrm>
        </p:spPr>
        <p:txBody>
          <a:bodyPr>
            <a:normAutofit/>
          </a:bodyPr>
          <a:lstStyle/>
          <a:p>
            <a:pPr algn="ctr"/>
            <a:r>
              <a:rPr lang="it-IT" sz="3200" dirty="0"/>
              <a:t>REGULATION</a:t>
            </a:r>
            <a:endParaRPr lang="it-IT" sz="3200" b="0" dirty="0"/>
          </a:p>
        </p:txBody>
      </p:sp>
    </p:spTree>
    <p:extLst>
      <p:ext uri="{BB962C8B-B14F-4D97-AF65-F5344CB8AC3E}">
        <p14:creationId xmlns:p14="http://schemas.microsoft.com/office/powerpoint/2010/main" val="938110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D7437-C486-E564-C8DF-470CC9161213}"/>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B32953D4-FE61-D01F-EA0A-19DCE5D11B2F}"/>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itolo 1">
            <a:extLst>
              <a:ext uri="{FF2B5EF4-FFF2-40B4-BE49-F238E27FC236}">
                <a16:creationId xmlns:a16="http://schemas.microsoft.com/office/drawing/2014/main" id="{DD8BF2DD-E63A-4B77-4378-EB5E5E32FAF1}"/>
              </a:ext>
            </a:extLst>
          </p:cNvPr>
          <p:cNvSpPr>
            <a:spLocks noGrp="1"/>
          </p:cNvSpPr>
          <p:nvPr>
            <p:ph type="title"/>
          </p:nvPr>
        </p:nvSpPr>
        <p:spPr>
          <a:xfrm>
            <a:off x="456000" y="899221"/>
            <a:ext cx="11736000" cy="1188000"/>
          </a:xfrm>
        </p:spPr>
        <p:txBody>
          <a:bodyPr>
            <a:normAutofit/>
          </a:bodyPr>
          <a:lstStyle/>
          <a:p>
            <a:pPr algn="ctr"/>
            <a:r>
              <a:rPr lang="it-IT" sz="2400" dirty="0" err="1"/>
              <a:t>Cartesian</a:t>
            </a:r>
            <a:r>
              <a:rPr lang="it-IT" sz="2400" dirty="0"/>
              <a:t> </a:t>
            </a:r>
            <a:r>
              <a:rPr lang="it-IT" sz="2400" dirty="0" err="1"/>
              <a:t>regulation</a:t>
            </a:r>
            <a:endParaRPr lang="it-IT" sz="2400" dirty="0"/>
          </a:p>
        </p:txBody>
      </p:sp>
      <p:pic>
        <p:nvPicPr>
          <p:cNvPr id="12" name="Immagine 11">
            <a:extLst>
              <a:ext uri="{FF2B5EF4-FFF2-40B4-BE49-F238E27FC236}">
                <a16:creationId xmlns:a16="http://schemas.microsoft.com/office/drawing/2014/main" id="{97EA348F-FDA5-5A0F-B10A-3EF1FD5ACC1E}"/>
              </a:ext>
            </a:extLst>
          </p:cNvPr>
          <p:cNvPicPr>
            <a:picLocks noChangeAspect="1"/>
          </p:cNvPicPr>
          <p:nvPr/>
        </p:nvPicPr>
        <p:blipFill>
          <a:blip r:embed="rId5"/>
          <a:stretch>
            <a:fillRect/>
          </a:stretch>
        </p:blipFill>
        <p:spPr>
          <a:xfrm>
            <a:off x="165452" y="4747934"/>
            <a:ext cx="4308225" cy="283556"/>
          </a:xfrm>
          <a:prstGeom prst="rect">
            <a:avLst/>
          </a:prstGeom>
        </p:spPr>
      </p:pic>
      <p:pic>
        <p:nvPicPr>
          <p:cNvPr id="14" name="Immagine 13">
            <a:extLst>
              <a:ext uri="{FF2B5EF4-FFF2-40B4-BE49-F238E27FC236}">
                <a16:creationId xmlns:a16="http://schemas.microsoft.com/office/drawing/2014/main" id="{FFE7DD4F-F218-57FD-BA18-6CDC9848CE94}"/>
              </a:ext>
            </a:extLst>
          </p:cNvPr>
          <p:cNvPicPr>
            <a:picLocks noChangeAspect="1"/>
          </p:cNvPicPr>
          <p:nvPr/>
        </p:nvPicPr>
        <p:blipFill>
          <a:blip r:embed="rId6"/>
          <a:stretch>
            <a:fillRect/>
          </a:stretch>
        </p:blipFill>
        <p:spPr>
          <a:xfrm>
            <a:off x="6680784" y="4790466"/>
            <a:ext cx="1037541" cy="547364"/>
          </a:xfrm>
          <a:prstGeom prst="rect">
            <a:avLst/>
          </a:prstGeom>
        </p:spPr>
      </p:pic>
      <p:pic>
        <p:nvPicPr>
          <p:cNvPr id="18" name="Immagine 17">
            <a:extLst>
              <a:ext uri="{FF2B5EF4-FFF2-40B4-BE49-F238E27FC236}">
                <a16:creationId xmlns:a16="http://schemas.microsoft.com/office/drawing/2014/main" id="{834C290C-71CA-38F2-A427-A8D439BF8654}"/>
              </a:ext>
            </a:extLst>
          </p:cNvPr>
          <p:cNvPicPr>
            <a:picLocks noChangeAspect="1"/>
          </p:cNvPicPr>
          <p:nvPr/>
        </p:nvPicPr>
        <p:blipFill>
          <a:blip r:embed="rId7"/>
          <a:stretch>
            <a:fillRect/>
          </a:stretch>
        </p:blipFill>
        <p:spPr>
          <a:xfrm>
            <a:off x="3684338" y="5958779"/>
            <a:ext cx="3515216" cy="228632"/>
          </a:xfrm>
          <a:prstGeom prst="rect">
            <a:avLst/>
          </a:prstGeom>
        </p:spPr>
      </p:pic>
      <p:cxnSp>
        <p:nvCxnSpPr>
          <p:cNvPr id="21" name="Connettore 2 20">
            <a:extLst>
              <a:ext uri="{FF2B5EF4-FFF2-40B4-BE49-F238E27FC236}">
                <a16:creationId xmlns:a16="http://schemas.microsoft.com/office/drawing/2014/main" id="{02AB11B3-941C-4383-E553-B1F50DC46C05}"/>
              </a:ext>
            </a:extLst>
          </p:cNvPr>
          <p:cNvCxnSpPr/>
          <p:nvPr/>
        </p:nvCxnSpPr>
        <p:spPr>
          <a:xfrm flipH="1">
            <a:off x="6680784" y="5388077"/>
            <a:ext cx="132971" cy="5707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Immagine 24">
            <a:extLst>
              <a:ext uri="{FF2B5EF4-FFF2-40B4-BE49-F238E27FC236}">
                <a16:creationId xmlns:a16="http://schemas.microsoft.com/office/drawing/2014/main" id="{72B7DA6D-21F8-C868-102A-2EE469DA4EBA}"/>
              </a:ext>
            </a:extLst>
          </p:cNvPr>
          <p:cNvPicPr>
            <a:picLocks noChangeAspect="1"/>
          </p:cNvPicPr>
          <p:nvPr/>
        </p:nvPicPr>
        <p:blipFill>
          <a:blip r:embed="rId8"/>
          <a:stretch>
            <a:fillRect/>
          </a:stretch>
        </p:blipFill>
        <p:spPr>
          <a:xfrm>
            <a:off x="0" y="2047744"/>
            <a:ext cx="12192000" cy="2762512"/>
          </a:xfrm>
          <a:prstGeom prst="rect">
            <a:avLst/>
          </a:prstGeom>
        </p:spPr>
      </p:pic>
      <p:cxnSp>
        <p:nvCxnSpPr>
          <p:cNvPr id="5" name="Connettore 2 4">
            <a:extLst>
              <a:ext uri="{FF2B5EF4-FFF2-40B4-BE49-F238E27FC236}">
                <a16:creationId xmlns:a16="http://schemas.microsoft.com/office/drawing/2014/main" id="{A73612F3-D848-96CD-CE98-2B0420DE08D4}"/>
              </a:ext>
            </a:extLst>
          </p:cNvPr>
          <p:cNvCxnSpPr/>
          <p:nvPr/>
        </p:nvCxnSpPr>
        <p:spPr>
          <a:xfrm>
            <a:off x="1177159" y="1870841"/>
            <a:ext cx="0" cy="4519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Immagine 8">
            <a:extLst>
              <a:ext uri="{FF2B5EF4-FFF2-40B4-BE49-F238E27FC236}">
                <a16:creationId xmlns:a16="http://schemas.microsoft.com/office/drawing/2014/main" id="{4077035D-F934-59F8-19A2-1675DDB6D589}"/>
              </a:ext>
            </a:extLst>
          </p:cNvPr>
          <p:cNvPicPr>
            <a:picLocks noChangeAspect="1"/>
          </p:cNvPicPr>
          <p:nvPr/>
        </p:nvPicPr>
        <p:blipFill>
          <a:blip r:embed="rId9"/>
          <a:stretch>
            <a:fillRect/>
          </a:stretch>
        </p:blipFill>
        <p:spPr>
          <a:xfrm>
            <a:off x="688324" y="1556705"/>
            <a:ext cx="2610214" cy="276264"/>
          </a:xfrm>
          <a:prstGeom prst="rect">
            <a:avLst/>
          </a:prstGeom>
        </p:spPr>
      </p:pic>
    </p:spTree>
    <p:extLst>
      <p:ext uri="{BB962C8B-B14F-4D97-AF65-F5344CB8AC3E}">
        <p14:creationId xmlns:p14="http://schemas.microsoft.com/office/powerpoint/2010/main" val="2670027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176EC-2B18-FBCB-5D5D-A823A9D74669}"/>
            </a:ext>
          </a:extLst>
        </p:cNvPr>
        <p:cNvGrpSpPr/>
        <p:nvPr/>
      </p:nvGrpSpPr>
      <p:grpSpPr>
        <a:xfrm>
          <a:off x="0" y="0"/>
          <a:ext cx="0" cy="0"/>
          <a:chOff x="0" y="0"/>
          <a:chExt cx="0" cy="0"/>
        </a:xfrm>
      </p:grpSpPr>
      <p:pic>
        <p:nvPicPr>
          <p:cNvPr id="21" name="Immagine 20">
            <a:extLst>
              <a:ext uri="{FF2B5EF4-FFF2-40B4-BE49-F238E27FC236}">
                <a16:creationId xmlns:a16="http://schemas.microsoft.com/office/drawing/2014/main" id="{99C2C7C7-D888-57A3-2155-FCCC7CFE7C67}"/>
              </a:ext>
            </a:extLst>
          </p:cNvPr>
          <p:cNvPicPr>
            <a:picLocks noChangeAspect="1"/>
          </p:cNvPicPr>
          <p:nvPr/>
        </p:nvPicPr>
        <p:blipFill>
          <a:blip r:embed="rId3"/>
          <a:stretch>
            <a:fillRect/>
          </a:stretch>
        </p:blipFill>
        <p:spPr>
          <a:xfrm>
            <a:off x="7574551" y="4458425"/>
            <a:ext cx="3902745" cy="443699"/>
          </a:xfrm>
          <a:prstGeom prst="rect">
            <a:avLst/>
          </a:prstGeom>
        </p:spPr>
      </p:pic>
      <p:pic>
        <p:nvPicPr>
          <p:cNvPr id="7" name="Picture 2" descr="Universita' di Padova DEI (Dip Ingegneria Informazione) Accesso PaperCut">
            <a:extLst>
              <a:ext uri="{FF2B5EF4-FFF2-40B4-BE49-F238E27FC236}">
                <a16:creationId xmlns:a16="http://schemas.microsoft.com/office/drawing/2014/main" id="{48601711-B436-4078-B564-78E2E4382BAA}"/>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637258AB-5D15-82D3-83FA-3A78F2736D47}"/>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 </a:t>
            </a:r>
            <a:r>
              <a:rPr kumimoji="0" lang="it-IT" sz="2000" b="1" i="0" u="none" strike="noStrike" kern="1200" cap="none" spc="0" normalizeH="0" baseline="0" noProof="0" dirty="0" err="1">
                <a:ln>
                  <a:noFill/>
                </a:ln>
                <a:solidFill>
                  <a:prstClr val="black"/>
                </a:solidFill>
                <a:effectLst/>
                <a:uLnTx/>
                <a:uFillTx/>
                <a:latin typeface="Arial"/>
                <a:ea typeface="+mn-ea"/>
                <a:cs typeface="Arial"/>
              </a:rPr>
              <a:t>law</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sp>
        <p:nvSpPr>
          <p:cNvPr id="12" name="Rettangolo 11">
            <a:extLst>
              <a:ext uri="{FF2B5EF4-FFF2-40B4-BE49-F238E27FC236}">
                <a16:creationId xmlns:a16="http://schemas.microsoft.com/office/drawing/2014/main" id="{E43C03FB-48B4-8DAF-E4A7-69A76B6FB8E8}"/>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76670D63-C23A-13AA-C3D2-01E8562CB4D7}"/>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3" name="Immagine 2">
            <a:extLst>
              <a:ext uri="{FF2B5EF4-FFF2-40B4-BE49-F238E27FC236}">
                <a16:creationId xmlns:a16="http://schemas.microsoft.com/office/drawing/2014/main" id="{1237BD53-700D-E08C-EA58-07C964F782D3}"/>
              </a:ext>
            </a:extLst>
          </p:cNvPr>
          <p:cNvPicPr>
            <a:picLocks noChangeAspect="1"/>
          </p:cNvPicPr>
          <p:nvPr/>
        </p:nvPicPr>
        <p:blipFill>
          <a:blip r:embed="rId6"/>
          <a:srcRect l="25645" t="6454" r="54839" b="37818"/>
          <a:stretch/>
        </p:blipFill>
        <p:spPr>
          <a:xfrm>
            <a:off x="8233835" y="1561786"/>
            <a:ext cx="2379407" cy="1539475"/>
          </a:xfrm>
          <a:prstGeom prst="rect">
            <a:avLst/>
          </a:prstGeom>
        </p:spPr>
      </p:pic>
      <p:pic>
        <p:nvPicPr>
          <p:cNvPr id="10" name="Immagine 9">
            <a:extLst>
              <a:ext uri="{FF2B5EF4-FFF2-40B4-BE49-F238E27FC236}">
                <a16:creationId xmlns:a16="http://schemas.microsoft.com/office/drawing/2014/main" id="{B0597AB3-0EEA-AE74-6355-6EB426E671D6}"/>
              </a:ext>
            </a:extLst>
          </p:cNvPr>
          <p:cNvPicPr>
            <a:picLocks noChangeAspect="1"/>
          </p:cNvPicPr>
          <p:nvPr/>
        </p:nvPicPr>
        <p:blipFill>
          <a:blip r:embed="rId7"/>
          <a:stretch>
            <a:fillRect/>
          </a:stretch>
        </p:blipFill>
        <p:spPr>
          <a:xfrm>
            <a:off x="2180145" y="1717076"/>
            <a:ext cx="3705742" cy="1228896"/>
          </a:xfrm>
          <a:prstGeom prst="rect">
            <a:avLst/>
          </a:prstGeom>
        </p:spPr>
      </p:pic>
      <p:cxnSp>
        <p:nvCxnSpPr>
          <p:cNvPr id="19" name="Connettore 2 18">
            <a:extLst>
              <a:ext uri="{FF2B5EF4-FFF2-40B4-BE49-F238E27FC236}">
                <a16:creationId xmlns:a16="http://schemas.microsoft.com/office/drawing/2014/main" id="{1C1B92DD-01DD-42C8-BAEC-BA9823723305}"/>
              </a:ext>
            </a:extLst>
          </p:cNvPr>
          <p:cNvCxnSpPr>
            <a:cxnSpLocks/>
          </p:cNvCxnSpPr>
          <p:nvPr/>
        </p:nvCxnSpPr>
        <p:spPr>
          <a:xfrm flipH="1" flipV="1">
            <a:off x="5564728" y="2751753"/>
            <a:ext cx="2633699" cy="1591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ttangolo 1">
            <a:extLst>
              <a:ext uri="{FF2B5EF4-FFF2-40B4-BE49-F238E27FC236}">
                <a16:creationId xmlns:a16="http://schemas.microsoft.com/office/drawing/2014/main" id="{A6C90C9D-082C-E173-90F0-3B7A213169E8}"/>
              </a:ext>
            </a:extLst>
          </p:cNvPr>
          <p:cNvSpPr/>
          <p:nvPr/>
        </p:nvSpPr>
        <p:spPr>
          <a:xfrm>
            <a:off x="7943185" y="4431441"/>
            <a:ext cx="290650" cy="601680"/>
          </a:xfrm>
          <a:prstGeom prst="rect">
            <a:avLst/>
          </a:prstGeom>
          <a:noFill/>
          <a:ln w="127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5" name="Immagine 4" descr="Immagine che contiene testo, diagramma, linea, Diagramma&#10;&#10;Descrizione generata automaticamente">
            <a:extLst>
              <a:ext uri="{FF2B5EF4-FFF2-40B4-BE49-F238E27FC236}">
                <a16:creationId xmlns:a16="http://schemas.microsoft.com/office/drawing/2014/main" id="{7CDE2F86-842A-24EA-DA75-FB61B34BC8FF}"/>
              </a:ext>
            </a:extLst>
          </p:cNvPr>
          <p:cNvPicPr>
            <a:picLocks noChangeAspect="1"/>
          </p:cNvPicPr>
          <p:nvPr/>
        </p:nvPicPr>
        <p:blipFill>
          <a:blip r:embed="rId8">
            <a:extLst>
              <a:ext uri="{28A0092B-C50C-407E-A947-70E740481C1C}">
                <a14:useLocalDpi xmlns:a14="http://schemas.microsoft.com/office/drawing/2010/main" val="0"/>
              </a:ext>
            </a:extLst>
          </a:blip>
          <a:srcRect l="5416" t="5269" r="7337" b="1683"/>
          <a:stretch/>
        </p:blipFill>
        <p:spPr>
          <a:xfrm>
            <a:off x="0" y="2940628"/>
            <a:ext cx="5114870" cy="3873473"/>
          </a:xfrm>
          <a:prstGeom prst="rect">
            <a:avLst/>
          </a:prstGeom>
        </p:spPr>
      </p:pic>
      <p:pic>
        <p:nvPicPr>
          <p:cNvPr id="8" name="Immagine 7">
            <a:extLst>
              <a:ext uri="{FF2B5EF4-FFF2-40B4-BE49-F238E27FC236}">
                <a16:creationId xmlns:a16="http://schemas.microsoft.com/office/drawing/2014/main" id="{C352E2C3-35D7-AF4F-BF7B-9EB987ABD144}"/>
              </a:ext>
            </a:extLst>
          </p:cNvPr>
          <p:cNvPicPr>
            <a:picLocks noChangeAspect="1"/>
          </p:cNvPicPr>
          <p:nvPr/>
        </p:nvPicPr>
        <p:blipFill>
          <a:blip r:embed="rId9"/>
          <a:stretch>
            <a:fillRect/>
          </a:stretch>
        </p:blipFill>
        <p:spPr>
          <a:xfrm>
            <a:off x="6788317" y="5406002"/>
            <a:ext cx="4010585" cy="266737"/>
          </a:xfrm>
          <a:prstGeom prst="rect">
            <a:avLst/>
          </a:prstGeom>
        </p:spPr>
      </p:pic>
      <p:sp>
        <p:nvSpPr>
          <p:cNvPr id="9" name="Rettangolo 8">
            <a:extLst>
              <a:ext uri="{FF2B5EF4-FFF2-40B4-BE49-F238E27FC236}">
                <a16:creationId xmlns:a16="http://schemas.microsoft.com/office/drawing/2014/main" id="{D3B405AA-BC12-6832-214D-9CD251A8359B}"/>
              </a:ext>
            </a:extLst>
          </p:cNvPr>
          <p:cNvSpPr/>
          <p:nvPr/>
        </p:nvSpPr>
        <p:spPr>
          <a:xfrm>
            <a:off x="8296290" y="4431441"/>
            <a:ext cx="868729" cy="25075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ettangolo 14">
            <a:extLst>
              <a:ext uri="{FF2B5EF4-FFF2-40B4-BE49-F238E27FC236}">
                <a16:creationId xmlns:a16="http://schemas.microsoft.com/office/drawing/2014/main" id="{EDF3A465-FB57-DF35-9080-CE28DD433FF4}"/>
              </a:ext>
            </a:extLst>
          </p:cNvPr>
          <p:cNvSpPr/>
          <p:nvPr/>
        </p:nvSpPr>
        <p:spPr>
          <a:xfrm>
            <a:off x="8665553" y="5406002"/>
            <a:ext cx="273382" cy="26673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17">
            <a:extLst>
              <a:ext uri="{FF2B5EF4-FFF2-40B4-BE49-F238E27FC236}">
                <a16:creationId xmlns:a16="http://schemas.microsoft.com/office/drawing/2014/main" id="{1205AAB5-9F3F-EEC4-1E6F-72F2B31CF02E}"/>
              </a:ext>
            </a:extLst>
          </p:cNvPr>
          <p:cNvSpPr/>
          <p:nvPr/>
        </p:nvSpPr>
        <p:spPr>
          <a:xfrm>
            <a:off x="9967749" y="4422175"/>
            <a:ext cx="868729" cy="25075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112049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3BBAD-4F08-4D16-2964-B0F9FBCEEF5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7701950-69D5-EBE2-B002-66040A0181D9}"/>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73CC3ED8-EC2F-849F-4F9B-F6AE53EE1831}"/>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38191AC2-6215-FFE6-EF44-C50C6D7F120F}"/>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7D98B2B2-68C1-585D-09BF-B319D5B97D8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3" name="Immagine 2" descr="Immagine che contiene testo, diagramma, Diagramma, linea&#10;&#10;Descrizione generata automaticamente">
            <a:extLst>
              <a:ext uri="{FF2B5EF4-FFF2-40B4-BE49-F238E27FC236}">
                <a16:creationId xmlns:a16="http://schemas.microsoft.com/office/drawing/2014/main" id="{E95FDDE3-E4B3-714A-004F-FB52F7E0EFAD}"/>
              </a:ext>
            </a:extLst>
          </p:cNvPr>
          <p:cNvPicPr>
            <a:picLocks noChangeAspect="1"/>
          </p:cNvPicPr>
          <p:nvPr/>
        </p:nvPicPr>
        <p:blipFill>
          <a:blip r:embed="rId5">
            <a:extLst>
              <a:ext uri="{28A0092B-C50C-407E-A947-70E740481C1C}">
                <a14:useLocalDpi xmlns:a14="http://schemas.microsoft.com/office/drawing/2010/main" val="0"/>
              </a:ext>
            </a:extLst>
          </a:blip>
          <a:srcRect l="5841" t="6545" r="9062" b="2679"/>
          <a:stretch/>
        </p:blipFill>
        <p:spPr>
          <a:xfrm>
            <a:off x="3584027" y="1166648"/>
            <a:ext cx="8607973" cy="5691352"/>
          </a:xfrm>
          <a:prstGeom prst="rect">
            <a:avLst/>
          </a:prstGeom>
        </p:spPr>
      </p:pic>
      <p:sp>
        <p:nvSpPr>
          <p:cNvPr id="5" name="CasellaDiTesto 4">
            <a:extLst>
              <a:ext uri="{FF2B5EF4-FFF2-40B4-BE49-F238E27FC236}">
                <a16:creationId xmlns:a16="http://schemas.microsoft.com/office/drawing/2014/main" id="{25165A5B-EBD3-6EE4-AEB0-5C9AC23E1A4F}"/>
              </a:ext>
            </a:extLst>
          </p:cNvPr>
          <p:cNvSpPr txBox="1"/>
          <p:nvPr/>
        </p:nvSpPr>
        <p:spPr>
          <a:xfrm>
            <a:off x="220717" y="2049517"/>
            <a:ext cx="3279227" cy="369332"/>
          </a:xfrm>
          <a:prstGeom prst="rect">
            <a:avLst/>
          </a:prstGeom>
          <a:noFill/>
        </p:spPr>
        <p:txBody>
          <a:bodyPr wrap="square" rtlCol="0">
            <a:spAutoFit/>
          </a:bodyPr>
          <a:lstStyle/>
          <a:p>
            <a:r>
              <a:rPr lang="en-US" dirty="0"/>
              <a:t>Proportional trend</a:t>
            </a:r>
            <a:endParaRPr lang="it-IT" dirty="0"/>
          </a:p>
        </p:txBody>
      </p:sp>
      <p:sp>
        <p:nvSpPr>
          <p:cNvPr id="10" name="CasellaDiTesto 9">
            <a:extLst>
              <a:ext uri="{FF2B5EF4-FFF2-40B4-BE49-F238E27FC236}">
                <a16:creationId xmlns:a16="http://schemas.microsoft.com/office/drawing/2014/main" id="{D9324257-1151-C41E-6960-1C4C4F77F6C9}"/>
              </a:ext>
            </a:extLst>
          </p:cNvPr>
          <p:cNvSpPr txBox="1"/>
          <p:nvPr/>
        </p:nvSpPr>
        <p:spPr>
          <a:xfrm>
            <a:off x="103069" y="5098125"/>
            <a:ext cx="3279227" cy="646331"/>
          </a:xfrm>
          <a:prstGeom prst="rect">
            <a:avLst/>
          </a:prstGeom>
          <a:noFill/>
        </p:spPr>
        <p:txBody>
          <a:bodyPr wrap="square" rtlCol="0">
            <a:spAutoFit/>
          </a:bodyPr>
          <a:lstStyle/>
          <a:p>
            <a:r>
              <a:rPr lang="en-US" dirty="0"/>
              <a:t>The </a:t>
            </a:r>
            <a:r>
              <a:rPr lang="en-US" dirty="0">
                <a:solidFill>
                  <a:srgbClr val="FF0000"/>
                </a:solidFill>
              </a:rPr>
              <a:t>error</a:t>
            </a:r>
            <a:r>
              <a:rPr lang="en-US" dirty="0"/>
              <a:t> tends to zero, resulting in lower </a:t>
            </a:r>
            <a:r>
              <a:rPr lang="en-US" dirty="0">
                <a:solidFill>
                  <a:srgbClr val="23E629"/>
                </a:solidFill>
              </a:rPr>
              <a:t>speed</a:t>
            </a:r>
            <a:endParaRPr lang="it-IT" dirty="0">
              <a:solidFill>
                <a:srgbClr val="23E629"/>
              </a:solidFill>
            </a:endParaRPr>
          </a:p>
        </p:txBody>
      </p:sp>
      <p:cxnSp>
        <p:nvCxnSpPr>
          <p:cNvPr id="17" name="Connettore 2 16">
            <a:extLst>
              <a:ext uri="{FF2B5EF4-FFF2-40B4-BE49-F238E27FC236}">
                <a16:creationId xmlns:a16="http://schemas.microsoft.com/office/drawing/2014/main" id="{FCEB0C35-97FA-07F6-07BE-938114FC431E}"/>
              </a:ext>
            </a:extLst>
          </p:cNvPr>
          <p:cNvCxnSpPr>
            <a:cxnSpLocks/>
          </p:cNvCxnSpPr>
          <p:nvPr/>
        </p:nvCxnSpPr>
        <p:spPr>
          <a:xfrm flipH="1">
            <a:off x="2194918" y="3117355"/>
            <a:ext cx="2374757" cy="234031"/>
          </a:xfrm>
          <a:prstGeom prst="straightConnector1">
            <a:avLst/>
          </a:prstGeom>
          <a:ln w="19050">
            <a:solidFill>
              <a:srgbClr val="23E629"/>
            </a:solidFill>
            <a:tailEnd type="triangle"/>
          </a:ln>
        </p:spPr>
        <p:style>
          <a:lnRef idx="1">
            <a:schemeClr val="accent1"/>
          </a:lnRef>
          <a:fillRef idx="0">
            <a:schemeClr val="accent1"/>
          </a:fillRef>
          <a:effectRef idx="0">
            <a:schemeClr val="accent1"/>
          </a:effectRef>
          <a:fontRef idx="minor">
            <a:schemeClr val="tx1"/>
          </a:fontRef>
        </p:style>
      </p:cxnSp>
      <p:sp>
        <p:nvSpPr>
          <p:cNvPr id="22" name="CasellaDiTesto 21">
            <a:extLst>
              <a:ext uri="{FF2B5EF4-FFF2-40B4-BE49-F238E27FC236}">
                <a16:creationId xmlns:a16="http://schemas.microsoft.com/office/drawing/2014/main" id="{B93B94B2-DE55-032F-F516-7DBD41944803}"/>
              </a:ext>
            </a:extLst>
          </p:cNvPr>
          <p:cNvSpPr txBox="1"/>
          <p:nvPr/>
        </p:nvSpPr>
        <p:spPr>
          <a:xfrm>
            <a:off x="220717" y="2991261"/>
            <a:ext cx="3279227" cy="646331"/>
          </a:xfrm>
          <a:prstGeom prst="rect">
            <a:avLst/>
          </a:prstGeom>
          <a:noFill/>
        </p:spPr>
        <p:txBody>
          <a:bodyPr wrap="square" rtlCol="0">
            <a:spAutoFit/>
          </a:bodyPr>
          <a:lstStyle/>
          <a:p>
            <a:r>
              <a:rPr lang="en-US" dirty="0"/>
              <a:t>The greater the </a:t>
            </a:r>
            <a:r>
              <a:rPr lang="en-US" dirty="0">
                <a:solidFill>
                  <a:srgbClr val="FF0000"/>
                </a:solidFill>
              </a:rPr>
              <a:t>error</a:t>
            </a:r>
            <a:r>
              <a:rPr lang="en-US" dirty="0"/>
              <a:t>, the greater the </a:t>
            </a:r>
            <a:r>
              <a:rPr lang="en-US" dirty="0">
                <a:solidFill>
                  <a:srgbClr val="23E629"/>
                </a:solidFill>
              </a:rPr>
              <a:t>speed</a:t>
            </a:r>
            <a:r>
              <a:rPr lang="en-US" dirty="0"/>
              <a:t> action</a:t>
            </a:r>
            <a:endParaRPr lang="it-IT" dirty="0"/>
          </a:p>
        </p:txBody>
      </p:sp>
      <p:cxnSp>
        <p:nvCxnSpPr>
          <p:cNvPr id="32" name="Connettore 2 31">
            <a:extLst>
              <a:ext uri="{FF2B5EF4-FFF2-40B4-BE49-F238E27FC236}">
                <a16:creationId xmlns:a16="http://schemas.microsoft.com/office/drawing/2014/main" id="{9B466180-6EE4-F9EB-7163-45BB296C2DB3}"/>
              </a:ext>
            </a:extLst>
          </p:cNvPr>
          <p:cNvCxnSpPr>
            <a:cxnSpLocks/>
          </p:cNvCxnSpPr>
          <p:nvPr/>
        </p:nvCxnSpPr>
        <p:spPr>
          <a:xfrm flipH="1" flipV="1">
            <a:off x="2652118" y="5541034"/>
            <a:ext cx="3107551" cy="607518"/>
          </a:xfrm>
          <a:prstGeom prst="straightConnector1">
            <a:avLst/>
          </a:prstGeom>
          <a:ln w="19050">
            <a:solidFill>
              <a:srgbClr val="23E629"/>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ttore curvo 34">
            <a:extLst>
              <a:ext uri="{FF2B5EF4-FFF2-40B4-BE49-F238E27FC236}">
                <a16:creationId xmlns:a16="http://schemas.microsoft.com/office/drawing/2014/main" id="{721992FF-156F-6426-2DCE-3EBCE1D1BA44}"/>
              </a:ext>
            </a:extLst>
          </p:cNvPr>
          <p:cNvCxnSpPr>
            <a:cxnSpLocks/>
          </p:cNvCxnSpPr>
          <p:nvPr/>
        </p:nvCxnSpPr>
        <p:spPr>
          <a:xfrm rot="10800000">
            <a:off x="1019506" y="5339260"/>
            <a:ext cx="4656081" cy="977609"/>
          </a:xfrm>
          <a:prstGeom prst="curvedConnector3">
            <a:avLst>
              <a:gd name="adj1" fmla="val 9853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ttangolo 40">
            <a:extLst>
              <a:ext uri="{FF2B5EF4-FFF2-40B4-BE49-F238E27FC236}">
                <a16:creationId xmlns:a16="http://schemas.microsoft.com/office/drawing/2014/main" id="{F0535035-2AF6-A6B4-5257-CD620603F68C}"/>
              </a:ext>
            </a:extLst>
          </p:cNvPr>
          <p:cNvSpPr/>
          <p:nvPr/>
        </p:nvSpPr>
        <p:spPr>
          <a:xfrm>
            <a:off x="5239109" y="5213131"/>
            <a:ext cx="856891" cy="11876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86260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214CC-A9C0-0FF7-0448-8306F8245456}"/>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3B8F429D-06C8-FEB9-8F00-B67952C164FA}"/>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A2913594-65AF-AA0B-F004-A5B75215A169}"/>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9DA532D3-367B-1123-19D6-2C0B3B50CE3F}"/>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53E75C49-B575-FD55-34A3-4A63696307DF}"/>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1" name="Immagine 10" descr="Immagine che contiene testo, Diagramma, linea, diagramma&#10;&#10;Descrizione generata automaticamente">
            <a:extLst>
              <a:ext uri="{FF2B5EF4-FFF2-40B4-BE49-F238E27FC236}">
                <a16:creationId xmlns:a16="http://schemas.microsoft.com/office/drawing/2014/main" id="{35D2B9B1-7064-35F6-27C6-4E9FB2E858F6}"/>
              </a:ext>
            </a:extLst>
          </p:cNvPr>
          <p:cNvPicPr>
            <a:picLocks noChangeAspect="1"/>
          </p:cNvPicPr>
          <p:nvPr/>
        </p:nvPicPr>
        <p:blipFill>
          <a:blip r:embed="rId5">
            <a:extLst>
              <a:ext uri="{28A0092B-C50C-407E-A947-70E740481C1C}">
                <a14:useLocalDpi xmlns:a14="http://schemas.microsoft.com/office/drawing/2010/main" val="0"/>
              </a:ext>
            </a:extLst>
          </a:blip>
          <a:srcRect l="6265" t="5330" r="7671" b="1454"/>
          <a:stretch/>
        </p:blipFill>
        <p:spPr>
          <a:xfrm>
            <a:off x="0" y="1798139"/>
            <a:ext cx="6556503" cy="4385475"/>
          </a:xfrm>
          <a:prstGeom prst="rect">
            <a:avLst/>
          </a:prstGeom>
        </p:spPr>
      </p:pic>
      <p:pic>
        <p:nvPicPr>
          <p:cNvPr id="8" name="Immagine 7" descr="Immagine che contiene testo, diagramma, linea, Diagramma&#10;&#10;Descrizione generata automaticamente">
            <a:extLst>
              <a:ext uri="{FF2B5EF4-FFF2-40B4-BE49-F238E27FC236}">
                <a16:creationId xmlns:a16="http://schemas.microsoft.com/office/drawing/2014/main" id="{83E9B8AB-573C-3779-C222-18EF19C0D9DD}"/>
              </a:ext>
            </a:extLst>
          </p:cNvPr>
          <p:cNvPicPr>
            <a:picLocks noChangeAspect="1"/>
          </p:cNvPicPr>
          <p:nvPr/>
        </p:nvPicPr>
        <p:blipFill>
          <a:blip r:embed="rId6">
            <a:extLst>
              <a:ext uri="{28A0092B-C50C-407E-A947-70E740481C1C}">
                <a14:useLocalDpi xmlns:a14="http://schemas.microsoft.com/office/drawing/2010/main" val="0"/>
              </a:ext>
            </a:extLst>
          </a:blip>
          <a:srcRect l="6534" t="5452" r="7980" b="1768"/>
          <a:stretch/>
        </p:blipFill>
        <p:spPr>
          <a:xfrm>
            <a:off x="6480303" y="2379518"/>
            <a:ext cx="5659018" cy="4468091"/>
          </a:xfrm>
          <a:prstGeom prst="rect">
            <a:avLst/>
          </a:prstGeom>
        </p:spPr>
      </p:pic>
      <p:pic>
        <p:nvPicPr>
          <p:cNvPr id="16" name="Immagine 15">
            <a:extLst>
              <a:ext uri="{FF2B5EF4-FFF2-40B4-BE49-F238E27FC236}">
                <a16:creationId xmlns:a16="http://schemas.microsoft.com/office/drawing/2014/main" id="{A0ECDD96-E021-0D9F-9557-EB60DAE499A0}"/>
              </a:ext>
            </a:extLst>
          </p:cNvPr>
          <p:cNvPicPr>
            <a:picLocks noChangeAspect="1"/>
          </p:cNvPicPr>
          <p:nvPr/>
        </p:nvPicPr>
        <p:blipFill>
          <a:blip r:embed="rId7"/>
          <a:stretch>
            <a:fillRect/>
          </a:stretch>
        </p:blipFill>
        <p:spPr>
          <a:xfrm>
            <a:off x="5527670" y="1374081"/>
            <a:ext cx="1905266" cy="266737"/>
          </a:xfrm>
          <a:prstGeom prst="rect">
            <a:avLst/>
          </a:prstGeom>
        </p:spPr>
      </p:pic>
      <p:cxnSp>
        <p:nvCxnSpPr>
          <p:cNvPr id="18" name="Connettore 2 17">
            <a:extLst>
              <a:ext uri="{FF2B5EF4-FFF2-40B4-BE49-F238E27FC236}">
                <a16:creationId xmlns:a16="http://schemas.microsoft.com/office/drawing/2014/main" id="{0CB33EB7-4B07-670D-137B-6103D3E5D3D5}"/>
              </a:ext>
            </a:extLst>
          </p:cNvPr>
          <p:cNvCxnSpPr/>
          <p:nvPr/>
        </p:nvCxnSpPr>
        <p:spPr>
          <a:xfrm flipH="1">
            <a:off x="3813464" y="1717076"/>
            <a:ext cx="2282536" cy="30107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AF0328F6-9B6B-6F4C-7944-11A0F4A1796E}"/>
              </a:ext>
            </a:extLst>
          </p:cNvPr>
          <p:cNvCxnSpPr>
            <a:cxnSpLocks/>
          </p:cNvCxnSpPr>
          <p:nvPr/>
        </p:nvCxnSpPr>
        <p:spPr>
          <a:xfrm>
            <a:off x="6885210" y="1717076"/>
            <a:ext cx="3174206" cy="36550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07381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26951-E61C-82F1-B999-1F3C9761C012}"/>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E5C4A064-EEE0-0022-6267-6EF8336BB565}"/>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2" name="Video senza titolo - Realizzato con Clipchamp">
            <a:hlinkClick r:id="" action="ppaction://media"/>
            <a:extLst>
              <a:ext uri="{FF2B5EF4-FFF2-40B4-BE49-F238E27FC236}">
                <a16:creationId xmlns:a16="http://schemas.microsoft.com/office/drawing/2014/main" id="{ECF883D9-BA53-50ED-49EE-A476ED8CE2AB}"/>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b="6105"/>
          <a:stretch/>
        </p:blipFill>
        <p:spPr>
          <a:xfrm>
            <a:off x="1001232" y="1341929"/>
            <a:ext cx="10189535" cy="5381719"/>
          </a:xfrm>
          <a:prstGeom prst="rect">
            <a:avLst/>
          </a:prstGeom>
        </p:spPr>
      </p:pic>
    </p:spTree>
    <p:extLst>
      <p:ext uri="{BB962C8B-B14F-4D97-AF65-F5344CB8AC3E}">
        <p14:creationId xmlns:p14="http://schemas.microsoft.com/office/powerpoint/2010/main" val="8058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95A4C-B18C-5E40-4B12-E0BAF330B698}"/>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0081B03A-CD6B-D482-0217-C60FD4E30982}"/>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8" name="Titolo 1">
            <a:extLst>
              <a:ext uri="{FF2B5EF4-FFF2-40B4-BE49-F238E27FC236}">
                <a16:creationId xmlns:a16="http://schemas.microsoft.com/office/drawing/2014/main" id="{D3A81336-96B5-66A8-B08C-EF35D4657A2C}"/>
              </a:ext>
            </a:extLst>
          </p:cNvPr>
          <p:cNvSpPr>
            <a:spLocks noGrp="1"/>
          </p:cNvSpPr>
          <p:nvPr>
            <p:ph type="title"/>
          </p:nvPr>
        </p:nvSpPr>
        <p:spPr>
          <a:xfrm>
            <a:off x="455613" y="1152525"/>
            <a:ext cx="11736387" cy="1189038"/>
          </a:xfrm>
        </p:spPr>
        <p:txBody>
          <a:bodyPr>
            <a:normAutofit/>
          </a:bodyPr>
          <a:lstStyle/>
          <a:p>
            <a:pPr algn="ctr"/>
            <a:r>
              <a:rPr lang="it-IT" sz="2400" dirty="0"/>
              <a:t>Pose </a:t>
            </a:r>
            <a:r>
              <a:rPr lang="it-IT" sz="2400" dirty="0" err="1"/>
              <a:t>regulation</a:t>
            </a:r>
            <a:endParaRPr lang="it-IT" sz="2400" dirty="0"/>
          </a:p>
        </p:txBody>
      </p:sp>
      <p:pic>
        <p:nvPicPr>
          <p:cNvPr id="5" name="Immagine 4">
            <a:extLst>
              <a:ext uri="{FF2B5EF4-FFF2-40B4-BE49-F238E27FC236}">
                <a16:creationId xmlns:a16="http://schemas.microsoft.com/office/drawing/2014/main" id="{43678ED4-A0AE-0B48-AC8D-FBE313D1DE98}"/>
              </a:ext>
            </a:extLst>
          </p:cNvPr>
          <p:cNvPicPr>
            <a:picLocks noChangeAspect="1"/>
          </p:cNvPicPr>
          <p:nvPr/>
        </p:nvPicPr>
        <p:blipFill>
          <a:blip r:embed="rId4"/>
          <a:stretch>
            <a:fillRect/>
          </a:stretch>
        </p:blipFill>
        <p:spPr>
          <a:xfrm>
            <a:off x="4983219" y="5272174"/>
            <a:ext cx="3515216" cy="228632"/>
          </a:xfrm>
          <a:prstGeom prst="rect">
            <a:avLst/>
          </a:prstGeom>
        </p:spPr>
      </p:pic>
      <p:cxnSp>
        <p:nvCxnSpPr>
          <p:cNvPr id="9" name="Connettore 2 8">
            <a:extLst>
              <a:ext uri="{FF2B5EF4-FFF2-40B4-BE49-F238E27FC236}">
                <a16:creationId xmlns:a16="http://schemas.microsoft.com/office/drawing/2014/main" id="{542F178C-B65E-4DD3-2DF4-3B9073B38E60}"/>
              </a:ext>
            </a:extLst>
          </p:cNvPr>
          <p:cNvCxnSpPr/>
          <p:nvPr/>
        </p:nvCxnSpPr>
        <p:spPr>
          <a:xfrm flipH="1">
            <a:off x="7979665" y="4701472"/>
            <a:ext cx="132971" cy="5707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CF007F1B-BF15-CE1F-3DA1-39CC165D231F}"/>
              </a:ext>
            </a:extLst>
          </p:cNvPr>
          <p:cNvPicPr>
            <a:picLocks noChangeAspect="1"/>
          </p:cNvPicPr>
          <p:nvPr/>
        </p:nvPicPr>
        <p:blipFill>
          <a:blip r:embed="rId5"/>
          <a:stretch>
            <a:fillRect/>
          </a:stretch>
        </p:blipFill>
        <p:spPr>
          <a:xfrm>
            <a:off x="8112636" y="4125568"/>
            <a:ext cx="1333686" cy="581106"/>
          </a:xfrm>
          <a:prstGeom prst="rect">
            <a:avLst/>
          </a:prstGeom>
        </p:spPr>
      </p:pic>
      <p:pic>
        <p:nvPicPr>
          <p:cNvPr id="11" name="Immagine 10">
            <a:extLst>
              <a:ext uri="{FF2B5EF4-FFF2-40B4-BE49-F238E27FC236}">
                <a16:creationId xmlns:a16="http://schemas.microsoft.com/office/drawing/2014/main" id="{DEF93029-13A8-8B9D-AB41-8E5A40AD6DD2}"/>
              </a:ext>
            </a:extLst>
          </p:cNvPr>
          <p:cNvPicPr>
            <a:picLocks noChangeAspect="1"/>
          </p:cNvPicPr>
          <p:nvPr/>
        </p:nvPicPr>
        <p:blipFill>
          <a:blip r:embed="rId6"/>
          <a:stretch>
            <a:fillRect/>
          </a:stretch>
        </p:blipFill>
        <p:spPr>
          <a:xfrm>
            <a:off x="1578429" y="4207123"/>
            <a:ext cx="3019846" cy="295316"/>
          </a:xfrm>
          <a:prstGeom prst="rect">
            <a:avLst/>
          </a:prstGeom>
        </p:spPr>
      </p:pic>
      <p:sp>
        <p:nvSpPr>
          <p:cNvPr id="12" name="Segno di moltiplicazione 11">
            <a:extLst>
              <a:ext uri="{FF2B5EF4-FFF2-40B4-BE49-F238E27FC236}">
                <a16:creationId xmlns:a16="http://schemas.microsoft.com/office/drawing/2014/main" id="{54EB040A-6FAC-E7A8-6793-2E960612CFB9}"/>
              </a:ext>
            </a:extLst>
          </p:cNvPr>
          <p:cNvSpPr/>
          <p:nvPr/>
        </p:nvSpPr>
        <p:spPr>
          <a:xfrm>
            <a:off x="7120749" y="5250020"/>
            <a:ext cx="481780" cy="38669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8F2122F5-C0DA-FDC8-5226-A83712C3E874}"/>
              </a:ext>
            </a:extLst>
          </p:cNvPr>
          <p:cNvPicPr>
            <a:picLocks noChangeAspect="1"/>
          </p:cNvPicPr>
          <p:nvPr/>
        </p:nvPicPr>
        <p:blipFill>
          <a:blip r:embed="rId7"/>
          <a:stretch>
            <a:fillRect/>
          </a:stretch>
        </p:blipFill>
        <p:spPr>
          <a:xfrm>
            <a:off x="1428510" y="1936701"/>
            <a:ext cx="9334980" cy="2216264"/>
          </a:xfrm>
          <a:prstGeom prst="rect">
            <a:avLst/>
          </a:prstGeom>
        </p:spPr>
      </p:pic>
    </p:spTree>
    <p:extLst>
      <p:ext uri="{BB962C8B-B14F-4D97-AF65-F5344CB8AC3E}">
        <p14:creationId xmlns:p14="http://schemas.microsoft.com/office/powerpoint/2010/main" val="28769108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46414-C8D2-6F58-6CB2-3B7CA7F69C21}"/>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C191AFFC-ACA5-54B7-72C5-76D0B789E26B}"/>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9D1788ED-1162-77D6-FC88-F8EA6C8626FD}"/>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558E4D2D-C1BE-9745-15C4-1A6DD2ED11C6}"/>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ABAD5CB7-35F0-94A2-1504-87CE73E60523}"/>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0" name="Immagine 9" descr="Immagine che contiene linea, Diagramma, diagramma, testo&#10;&#10;Descrizione generata automaticamente">
            <a:extLst>
              <a:ext uri="{FF2B5EF4-FFF2-40B4-BE49-F238E27FC236}">
                <a16:creationId xmlns:a16="http://schemas.microsoft.com/office/drawing/2014/main" id="{C1860E5D-F7B7-B830-1DC9-71E63072D9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530" y="1917291"/>
            <a:ext cx="8926830" cy="4179802"/>
          </a:xfrm>
          <a:prstGeom prst="rect">
            <a:avLst/>
          </a:prstGeom>
        </p:spPr>
      </p:pic>
      <p:cxnSp>
        <p:nvCxnSpPr>
          <p:cNvPr id="13" name="Connettore 2 12">
            <a:extLst>
              <a:ext uri="{FF2B5EF4-FFF2-40B4-BE49-F238E27FC236}">
                <a16:creationId xmlns:a16="http://schemas.microsoft.com/office/drawing/2014/main" id="{79E8A2E3-DF08-BC82-24D3-BC1F5E575CF9}"/>
              </a:ext>
            </a:extLst>
          </p:cNvPr>
          <p:cNvCxnSpPr>
            <a:cxnSpLocks/>
          </p:cNvCxnSpPr>
          <p:nvPr/>
        </p:nvCxnSpPr>
        <p:spPr>
          <a:xfrm flipH="1">
            <a:off x="2310581" y="2034540"/>
            <a:ext cx="2375719" cy="20231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9BA29C45-AD3C-4811-6377-099EA3C3A53F}"/>
              </a:ext>
            </a:extLst>
          </p:cNvPr>
          <p:cNvSpPr txBox="1"/>
          <p:nvPr/>
        </p:nvSpPr>
        <p:spPr>
          <a:xfrm>
            <a:off x="4686300" y="1111210"/>
            <a:ext cx="5029200" cy="923330"/>
          </a:xfrm>
          <a:prstGeom prst="rect">
            <a:avLst/>
          </a:prstGeom>
          <a:noFill/>
        </p:spPr>
        <p:txBody>
          <a:bodyPr wrap="square" rtlCol="0">
            <a:spAutoFit/>
          </a:bodyPr>
          <a:lstStyle/>
          <a:p>
            <a:r>
              <a:rPr lang="it-IT" dirty="0" err="1"/>
              <a:t>Singularity</a:t>
            </a:r>
            <a:r>
              <a:rPr lang="it-IT" dirty="0"/>
              <a:t> </a:t>
            </a:r>
            <a:r>
              <a:rPr lang="it-IT" dirty="0" err="1"/>
              <a:t>at</a:t>
            </a:r>
            <a:r>
              <a:rPr lang="it-IT" dirty="0"/>
              <a:t> the </a:t>
            </a:r>
            <a:r>
              <a:rPr lang="it-IT" dirty="0" err="1"/>
              <a:t>beginning</a:t>
            </a:r>
            <a:r>
              <a:rPr lang="it-IT" dirty="0"/>
              <a:t> </a:t>
            </a:r>
            <a:r>
              <a:rPr lang="it-IT" dirty="0" err="1"/>
              <a:t>because</a:t>
            </a:r>
            <a:r>
              <a:rPr lang="it-IT" dirty="0"/>
              <a:t> the </a:t>
            </a:r>
            <a:r>
              <a:rPr lang="it-IT" dirty="0" err="1"/>
              <a:t>initial</a:t>
            </a:r>
            <a:r>
              <a:rPr lang="it-IT" dirty="0"/>
              <a:t> </a:t>
            </a:r>
            <a:r>
              <a:rPr lang="it-IT" dirty="0" err="1"/>
              <a:t>orientation</a:t>
            </a:r>
            <a:r>
              <a:rPr lang="it-IT" dirty="0"/>
              <a:t> of the </a:t>
            </a:r>
            <a:r>
              <a:rPr lang="it-IT" dirty="0" err="1"/>
              <a:t>unicycle</a:t>
            </a:r>
            <a:r>
              <a:rPr lang="it-IT" dirty="0"/>
              <a:t> </a:t>
            </a:r>
            <a:r>
              <a:rPr lang="it-IT" dirty="0" err="1"/>
              <a:t>is</a:t>
            </a:r>
            <a:r>
              <a:rPr lang="it-IT" dirty="0"/>
              <a:t> </a:t>
            </a:r>
            <a:r>
              <a:rPr lang="it-IT" dirty="0" err="1"/>
              <a:t>already</a:t>
            </a:r>
            <a:r>
              <a:rPr lang="it-IT" dirty="0"/>
              <a:t> </a:t>
            </a:r>
            <a:r>
              <a:rPr lang="it-IT" dirty="0" err="1"/>
              <a:t>pointing</a:t>
            </a:r>
            <a:r>
              <a:rPr lang="it-IT" dirty="0"/>
              <a:t> to the </a:t>
            </a:r>
            <a:r>
              <a:rPr lang="it-IT" dirty="0" err="1"/>
              <a:t>desired</a:t>
            </a:r>
            <a:r>
              <a:rPr lang="it-IT" dirty="0"/>
              <a:t> position, </a:t>
            </a:r>
            <a:r>
              <a:rPr lang="it-IT" dirty="0" err="1"/>
              <a:t>therefore</a:t>
            </a:r>
            <a:r>
              <a:rPr lang="it-IT" dirty="0"/>
              <a:t> gamma = 0</a:t>
            </a:r>
          </a:p>
        </p:txBody>
      </p:sp>
    </p:spTree>
    <p:extLst>
      <p:ext uri="{BB962C8B-B14F-4D97-AF65-F5344CB8AC3E}">
        <p14:creationId xmlns:p14="http://schemas.microsoft.com/office/powerpoint/2010/main" val="275752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a:latin typeface="Arial"/>
                <a:cs typeface="Arial"/>
              </a:rPr>
              <a:t>Framework: </a:t>
            </a:r>
            <a:r>
              <a:rPr lang="it-IT" dirty="0" err="1">
                <a:latin typeface="Arial"/>
                <a:cs typeface="Arial"/>
              </a:rPr>
              <a:t>trajectory</a:t>
            </a:r>
            <a:endParaRPr lang="en-US"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12">
            <a:extLst>
              <a:ext uri="{FF2B5EF4-FFF2-40B4-BE49-F238E27FC236}">
                <a16:creationId xmlns:a16="http://schemas.microsoft.com/office/drawing/2014/main" id="{31F379AA-FA9F-EEA8-535F-D4C87AE834B3}"/>
              </a:ext>
            </a:extLst>
          </p:cNvPr>
          <p:cNvSpPr txBox="1"/>
          <p:nvPr/>
        </p:nvSpPr>
        <p:spPr>
          <a:xfrm>
            <a:off x="322982" y="2766077"/>
            <a:ext cx="5117486" cy="2585323"/>
          </a:xfrm>
          <a:prstGeom prst="rect">
            <a:avLst/>
          </a:prstGeom>
          <a:noFill/>
        </p:spPr>
        <p:txBody>
          <a:bodyPr wrap="square" rtlCol="0">
            <a:spAutoFit/>
          </a:bodyPr>
          <a:lstStyle/>
          <a:p>
            <a:pPr marL="285750" indent="-285750">
              <a:buClr>
                <a:srgbClr val="C00000"/>
              </a:buClr>
              <a:buFont typeface="Arial" panose="020B0604020202020204" pitchFamily="34" charset="0"/>
              <a:buChar char="•"/>
            </a:pPr>
            <a:r>
              <a:rPr lang="en-US" dirty="0"/>
              <a:t>To design the desired trajectory, a series of waypoints was defined. These waypoints were then interpolated using cubic spline interpolation to ensure a continuous path</a:t>
            </a:r>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endParaRPr lang="en-US" dirty="0"/>
          </a:p>
          <a:p>
            <a:pPr marL="285750" indent="-285750">
              <a:buClr>
                <a:srgbClr val="C00000"/>
              </a:buClr>
              <a:buFont typeface="Arial" panose="020B0604020202020204" pitchFamily="34" charset="0"/>
              <a:buChar char="•"/>
            </a:pPr>
            <a:r>
              <a:rPr lang="en-US" dirty="0"/>
              <a:t>To test controllers' functionalities on a non-continuous path, a sharp square-angle turn is added to the path</a:t>
            </a:r>
            <a:endParaRPr lang="it-IT" dirty="0"/>
          </a:p>
        </p:txBody>
      </p:sp>
      <p:pic>
        <p:nvPicPr>
          <p:cNvPr id="24" name="Immagine 23" descr="Immagine che contiene schermata, design, Rettangolo, linea&#10;&#10;Descrizione generata automaticamente">
            <a:extLst>
              <a:ext uri="{FF2B5EF4-FFF2-40B4-BE49-F238E27FC236}">
                <a16:creationId xmlns:a16="http://schemas.microsoft.com/office/drawing/2014/main" id="{E001C99C-7F62-1DAC-5613-A68BB2A94783}"/>
              </a:ext>
            </a:extLst>
          </p:cNvPr>
          <p:cNvPicPr>
            <a:picLocks noChangeAspect="1"/>
          </p:cNvPicPr>
          <p:nvPr/>
        </p:nvPicPr>
        <p:blipFill>
          <a:blip r:embed="rId4">
            <a:extLst>
              <a:ext uri="{28A0092B-C50C-407E-A947-70E740481C1C}">
                <a14:useLocalDpi xmlns:a14="http://schemas.microsoft.com/office/drawing/2010/main" val="0"/>
              </a:ext>
            </a:extLst>
          </a:blip>
          <a:srcRect l="-71" t="15369" r="-215" b="12393"/>
          <a:stretch/>
        </p:blipFill>
        <p:spPr>
          <a:xfrm>
            <a:off x="5440468" y="2548449"/>
            <a:ext cx="6588379" cy="3156330"/>
          </a:xfrm>
          <a:prstGeom prst="rect">
            <a:avLst/>
          </a:prstGeom>
        </p:spPr>
      </p:pic>
    </p:spTree>
    <p:extLst>
      <p:ext uri="{BB962C8B-B14F-4D97-AF65-F5344CB8AC3E}">
        <p14:creationId xmlns:p14="http://schemas.microsoft.com/office/powerpoint/2010/main" val="2167150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2498F-3282-BF84-E503-D44A7243948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133F0AA4-C5B0-505E-7CB6-D9E7BC9BBE4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59892E79-F468-F608-9367-E67388F999A8}"/>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A00DFAA8-F979-F8A5-7223-E2C13253FE7E}"/>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5AB3C3A5-EBF7-9CE2-3F69-0D3D5257437D}"/>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1" name="Immagine 10">
            <a:extLst>
              <a:ext uri="{FF2B5EF4-FFF2-40B4-BE49-F238E27FC236}">
                <a16:creationId xmlns:a16="http://schemas.microsoft.com/office/drawing/2014/main" id="{DB42874E-9F56-CF60-CD43-F887B60E7F8E}"/>
              </a:ext>
            </a:extLst>
          </p:cNvPr>
          <p:cNvPicPr>
            <a:picLocks noChangeAspect="1"/>
          </p:cNvPicPr>
          <p:nvPr/>
        </p:nvPicPr>
        <p:blipFill>
          <a:blip r:embed="rId5" cstate="print">
            <a:extLst>
              <a:ext uri="{28A0092B-C50C-407E-A947-70E740481C1C}">
                <a14:useLocalDpi xmlns:a14="http://schemas.microsoft.com/office/drawing/2010/main" val="0"/>
              </a:ext>
            </a:extLst>
          </a:blip>
          <a:srcRect l="7354" r="7354"/>
          <a:stretch/>
        </p:blipFill>
        <p:spPr>
          <a:xfrm>
            <a:off x="0" y="2585019"/>
            <a:ext cx="5881818" cy="3228970"/>
          </a:xfrm>
          <a:prstGeom prst="rect">
            <a:avLst/>
          </a:prstGeom>
        </p:spPr>
      </p:pic>
      <p:pic>
        <p:nvPicPr>
          <p:cNvPr id="8" name="Immagine 7">
            <a:extLst>
              <a:ext uri="{FF2B5EF4-FFF2-40B4-BE49-F238E27FC236}">
                <a16:creationId xmlns:a16="http://schemas.microsoft.com/office/drawing/2014/main" id="{63078806-76BE-0626-F8DB-3B150D70BC1B}"/>
              </a:ext>
            </a:extLst>
          </p:cNvPr>
          <p:cNvPicPr>
            <a:picLocks noChangeAspect="1"/>
          </p:cNvPicPr>
          <p:nvPr/>
        </p:nvPicPr>
        <p:blipFill>
          <a:blip r:embed="rId6">
            <a:extLst>
              <a:ext uri="{28A0092B-C50C-407E-A947-70E740481C1C}">
                <a14:useLocalDpi xmlns:a14="http://schemas.microsoft.com/office/drawing/2010/main" val="0"/>
              </a:ext>
            </a:extLst>
          </a:blip>
          <a:srcRect l="8109" r="13602"/>
          <a:stretch/>
        </p:blipFill>
        <p:spPr>
          <a:xfrm>
            <a:off x="5662338" y="2214083"/>
            <a:ext cx="6484275" cy="3878107"/>
          </a:xfrm>
          <a:prstGeom prst="rect">
            <a:avLst/>
          </a:prstGeom>
        </p:spPr>
      </p:pic>
      <p:cxnSp>
        <p:nvCxnSpPr>
          <p:cNvPr id="20" name="Connettore 2 19">
            <a:extLst>
              <a:ext uri="{FF2B5EF4-FFF2-40B4-BE49-F238E27FC236}">
                <a16:creationId xmlns:a16="http://schemas.microsoft.com/office/drawing/2014/main" id="{4B7BBC31-44D5-CA1F-8813-DF467CC94D2D}"/>
              </a:ext>
            </a:extLst>
          </p:cNvPr>
          <p:cNvCxnSpPr>
            <a:cxnSpLocks/>
          </p:cNvCxnSpPr>
          <p:nvPr/>
        </p:nvCxnSpPr>
        <p:spPr>
          <a:xfrm>
            <a:off x="4709160" y="2306818"/>
            <a:ext cx="1567267" cy="26668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95A9DF2A-AE21-D7CF-3390-08D394014052}"/>
              </a:ext>
            </a:extLst>
          </p:cNvPr>
          <p:cNvSpPr txBox="1"/>
          <p:nvPr/>
        </p:nvSpPr>
        <p:spPr>
          <a:xfrm>
            <a:off x="2940909" y="1655531"/>
            <a:ext cx="2721429" cy="646331"/>
          </a:xfrm>
          <a:prstGeom prst="rect">
            <a:avLst/>
          </a:prstGeom>
          <a:noFill/>
        </p:spPr>
        <p:txBody>
          <a:bodyPr wrap="square" rtlCol="0">
            <a:spAutoFit/>
          </a:bodyPr>
          <a:lstStyle/>
          <a:p>
            <a:r>
              <a:rPr lang="it-IT" dirty="0" err="1"/>
              <a:t>Error</a:t>
            </a:r>
            <a:r>
              <a:rPr lang="it-IT" dirty="0"/>
              <a:t> on y position </a:t>
            </a:r>
            <a:r>
              <a:rPr lang="it-IT" dirty="0" err="1"/>
              <a:t>given</a:t>
            </a:r>
            <a:r>
              <a:rPr lang="it-IT" dirty="0"/>
              <a:t> by </a:t>
            </a:r>
            <a:r>
              <a:rPr lang="it-IT" dirty="0" err="1"/>
              <a:t>singularity</a:t>
            </a:r>
            <a:endParaRPr lang="it-IT" dirty="0"/>
          </a:p>
        </p:txBody>
      </p:sp>
    </p:spTree>
    <p:extLst>
      <p:ext uri="{BB962C8B-B14F-4D97-AF65-F5344CB8AC3E}">
        <p14:creationId xmlns:p14="http://schemas.microsoft.com/office/powerpoint/2010/main" val="4199303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1218E-DA79-793D-148C-D10F4D9F7D3A}"/>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71F889B1-21FE-0F8C-C49E-7A3880CD0F24}"/>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5D27F170-0CD5-A7A7-D7C3-6E2E6EE92551}"/>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51BB47D0-6B68-1988-AF15-F175BF22EE10}"/>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9C0A23E3-B8FC-05A6-ECA4-2043433275FD}"/>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3" name="Immagine 2">
            <a:extLst>
              <a:ext uri="{FF2B5EF4-FFF2-40B4-BE49-F238E27FC236}">
                <a16:creationId xmlns:a16="http://schemas.microsoft.com/office/drawing/2014/main" id="{972561F1-A58B-4F57-75CE-557CC14BADF8}"/>
              </a:ext>
            </a:extLst>
          </p:cNvPr>
          <p:cNvPicPr>
            <a:picLocks noChangeAspect="1"/>
          </p:cNvPicPr>
          <p:nvPr/>
        </p:nvPicPr>
        <p:blipFill>
          <a:blip r:embed="rId5">
            <a:extLst>
              <a:ext uri="{28A0092B-C50C-407E-A947-70E740481C1C}">
                <a14:useLocalDpi xmlns:a14="http://schemas.microsoft.com/office/drawing/2010/main" val="0"/>
              </a:ext>
            </a:extLst>
          </a:blip>
          <a:srcRect l="5318" r="5318"/>
          <a:stretch/>
        </p:blipFill>
        <p:spPr>
          <a:xfrm>
            <a:off x="1181100" y="1517021"/>
            <a:ext cx="9829800" cy="5150383"/>
          </a:xfrm>
          <a:prstGeom prst="rect">
            <a:avLst/>
          </a:prstGeom>
        </p:spPr>
      </p:pic>
    </p:spTree>
    <p:extLst>
      <p:ext uri="{BB962C8B-B14F-4D97-AF65-F5344CB8AC3E}">
        <p14:creationId xmlns:p14="http://schemas.microsoft.com/office/powerpoint/2010/main" val="279556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4261C-4899-C6F9-D27C-FC3D331D4AA8}"/>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942E5FFB-F171-7BBB-CF60-EF82B1EDBBAC}"/>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8" name="Titolo 1">
            <a:extLst>
              <a:ext uri="{FF2B5EF4-FFF2-40B4-BE49-F238E27FC236}">
                <a16:creationId xmlns:a16="http://schemas.microsoft.com/office/drawing/2014/main" id="{60AF2D29-C181-8100-8A26-EC51BFAF129B}"/>
              </a:ext>
            </a:extLst>
          </p:cNvPr>
          <p:cNvSpPr>
            <a:spLocks noGrp="1"/>
          </p:cNvSpPr>
          <p:nvPr>
            <p:ph type="title"/>
          </p:nvPr>
        </p:nvSpPr>
        <p:spPr>
          <a:xfrm>
            <a:off x="455613" y="1152525"/>
            <a:ext cx="11736387" cy="1189038"/>
          </a:xfrm>
        </p:spPr>
        <p:txBody>
          <a:bodyPr>
            <a:normAutofit/>
          </a:bodyPr>
          <a:lstStyle/>
          <a:p>
            <a:pPr algn="ctr"/>
            <a:r>
              <a:rPr lang="it-IT" sz="2400" dirty="0"/>
              <a:t>Pose </a:t>
            </a:r>
            <a:r>
              <a:rPr lang="it-IT" sz="2400" dirty="0" err="1"/>
              <a:t>regulation</a:t>
            </a:r>
            <a:r>
              <a:rPr lang="it-IT" sz="2400" dirty="0"/>
              <a:t> with </a:t>
            </a:r>
            <a:r>
              <a:rPr lang="it-IT" sz="2400" dirty="0" err="1"/>
              <a:t>change</a:t>
            </a:r>
            <a:r>
              <a:rPr lang="it-IT" sz="2400" dirty="0"/>
              <a:t> of input</a:t>
            </a:r>
          </a:p>
        </p:txBody>
      </p:sp>
      <p:pic>
        <p:nvPicPr>
          <p:cNvPr id="3" name="Immagine 2">
            <a:extLst>
              <a:ext uri="{FF2B5EF4-FFF2-40B4-BE49-F238E27FC236}">
                <a16:creationId xmlns:a16="http://schemas.microsoft.com/office/drawing/2014/main" id="{47AC7173-4325-D8EB-463C-DE5FE65F3E45}"/>
              </a:ext>
            </a:extLst>
          </p:cNvPr>
          <p:cNvPicPr>
            <a:picLocks noChangeAspect="1"/>
          </p:cNvPicPr>
          <p:nvPr/>
        </p:nvPicPr>
        <p:blipFill>
          <a:blip r:embed="rId4"/>
          <a:stretch>
            <a:fillRect/>
          </a:stretch>
        </p:blipFill>
        <p:spPr>
          <a:xfrm>
            <a:off x="1008020" y="2145348"/>
            <a:ext cx="10458988" cy="1739989"/>
          </a:xfrm>
          <a:prstGeom prst="rect">
            <a:avLst/>
          </a:prstGeom>
        </p:spPr>
      </p:pic>
      <p:sp>
        <p:nvSpPr>
          <p:cNvPr id="4" name="CasellaDiTesto 3">
            <a:extLst>
              <a:ext uri="{FF2B5EF4-FFF2-40B4-BE49-F238E27FC236}">
                <a16:creationId xmlns:a16="http://schemas.microsoft.com/office/drawing/2014/main" id="{94DDF54C-F799-14FE-3DAF-F00F486B74ED}"/>
              </a:ext>
            </a:extLst>
          </p:cNvPr>
          <p:cNvSpPr txBox="1"/>
          <p:nvPr/>
        </p:nvSpPr>
        <p:spPr>
          <a:xfrm>
            <a:off x="1972884" y="5903643"/>
            <a:ext cx="9535885" cy="369332"/>
          </a:xfrm>
          <a:prstGeom prst="rect">
            <a:avLst/>
          </a:prstGeom>
          <a:noFill/>
        </p:spPr>
        <p:txBody>
          <a:bodyPr wrap="square" rtlCol="0">
            <a:spAutoFit/>
          </a:bodyPr>
          <a:lstStyle/>
          <a:p>
            <a:r>
              <a:rPr lang="it-IT" dirty="0"/>
              <a:t>To </a:t>
            </a:r>
            <a:r>
              <a:rPr lang="it-IT" dirty="0" err="1"/>
              <a:t>prevent</a:t>
            </a:r>
            <a:r>
              <a:rPr lang="it-IT" dirty="0"/>
              <a:t> the </a:t>
            </a:r>
            <a:r>
              <a:rPr lang="it-IT" dirty="0" err="1"/>
              <a:t>singularity</a:t>
            </a:r>
            <a:r>
              <a:rPr lang="it-IT" dirty="0"/>
              <a:t> on </a:t>
            </a:r>
            <a:r>
              <a:rPr lang="it-IT" dirty="0" err="1"/>
              <a:t>roh</a:t>
            </a:r>
            <a:r>
              <a:rPr lang="it-IT" dirty="0"/>
              <a:t> </a:t>
            </a:r>
            <a:r>
              <a:rPr lang="it-IT" dirty="0" err="1"/>
              <a:t>we</a:t>
            </a:r>
            <a:r>
              <a:rPr lang="it-IT" dirty="0"/>
              <a:t> </a:t>
            </a:r>
            <a:r>
              <a:rPr lang="it-IT" dirty="0" err="1"/>
              <a:t>perform</a:t>
            </a:r>
            <a:r>
              <a:rPr lang="it-IT" dirty="0"/>
              <a:t> a </a:t>
            </a:r>
            <a:r>
              <a:rPr lang="it-IT" dirty="0" err="1"/>
              <a:t>change</a:t>
            </a:r>
            <a:r>
              <a:rPr lang="it-IT" dirty="0"/>
              <a:t> of input u = v/</a:t>
            </a:r>
            <a:r>
              <a:rPr lang="it-IT" dirty="0" err="1"/>
              <a:t>roh</a:t>
            </a:r>
            <a:endParaRPr lang="it-IT" dirty="0"/>
          </a:p>
        </p:txBody>
      </p:sp>
      <p:pic>
        <p:nvPicPr>
          <p:cNvPr id="5" name="Immagine 4">
            <a:extLst>
              <a:ext uri="{FF2B5EF4-FFF2-40B4-BE49-F238E27FC236}">
                <a16:creationId xmlns:a16="http://schemas.microsoft.com/office/drawing/2014/main" id="{68B93D12-9E6C-6ED7-1CE6-B31B338D3675}"/>
              </a:ext>
            </a:extLst>
          </p:cNvPr>
          <p:cNvPicPr>
            <a:picLocks noChangeAspect="1"/>
          </p:cNvPicPr>
          <p:nvPr/>
        </p:nvPicPr>
        <p:blipFill>
          <a:blip r:embed="rId5"/>
          <a:stretch>
            <a:fillRect/>
          </a:stretch>
        </p:blipFill>
        <p:spPr>
          <a:xfrm>
            <a:off x="4983219" y="5272174"/>
            <a:ext cx="3515216" cy="228632"/>
          </a:xfrm>
          <a:prstGeom prst="rect">
            <a:avLst/>
          </a:prstGeom>
        </p:spPr>
      </p:pic>
      <p:cxnSp>
        <p:nvCxnSpPr>
          <p:cNvPr id="9" name="Connettore 2 8">
            <a:extLst>
              <a:ext uri="{FF2B5EF4-FFF2-40B4-BE49-F238E27FC236}">
                <a16:creationId xmlns:a16="http://schemas.microsoft.com/office/drawing/2014/main" id="{E0968836-85D4-3386-0EFD-550ACE71A0B5}"/>
              </a:ext>
            </a:extLst>
          </p:cNvPr>
          <p:cNvCxnSpPr/>
          <p:nvPr/>
        </p:nvCxnSpPr>
        <p:spPr>
          <a:xfrm flipH="1">
            <a:off x="7979665" y="4701472"/>
            <a:ext cx="132971" cy="5707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1D54D2DD-EA40-C75C-BDE1-EDCC62BCF0D4}"/>
              </a:ext>
            </a:extLst>
          </p:cNvPr>
          <p:cNvPicPr>
            <a:picLocks noChangeAspect="1"/>
          </p:cNvPicPr>
          <p:nvPr/>
        </p:nvPicPr>
        <p:blipFill>
          <a:blip r:embed="rId6"/>
          <a:stretch>
            <a:fillRect/>
          </a:stretch>
        </p:blipFill>
        <p:spPr>
          <a:xfrm>
            <a:off x="8112636" y="4125568"/>
            <a:ext cx="1333686" cy="581106"/>
          </a:xfrm>
          <a:prstGeom prst="rect">
            <a:avLst/>
          </a:prstGeom>
        </p:spPr>
      </p:pic>
      <p:pic>
        <p:nvPicPr>
          <p:cNvPr id="11" name="Immagine 10">
            <a:extLst>
              <a:ext uri="{FF2B5EF4-FFF2-40B4-BE49-F238E27FC236}">
                <a16:creationId xmlns:a16="http://schemas.microsoft.com/office/drawing/2014/main" id="{DB47D636-C698-0422-0F2E-3385763F01D6}"/>
              </a:ext>
            </a:extLst>
          </p:cNvPr>
          <p:cNvPicPr>
            <a:picLocks noChangeAspect="1"/>
          </p:cNvPicPr>
          <p:nvPr/>
        </p:nvPicPr>
        <p:blipFill>
          <a:blip r:embed="rId7"/>
          <a:stretch>
            <a:fillRect/>
          </a:stretch>
        </p:blipFill>
        <p:spPr>
          <a:xfrm>
            <a:off x="1578429" y="4207123"/>
            <a:ext cx="3019846" cy="295316"/>
          </a:xfrm>
          <a:prstGeom prst="rect">
            <a:avLst/>
          </a:prstGeom>
        </p:spPr>
      </p:pic>
      <p:sp>
        <p:nvSpPr>
          <p:cNvPr id="12" name="Segno di moltiplicazione 11">
            <a:extLst>
              <a:ext uri="{FF2B5EF4-FFF2-40B4-BE49-F238E27FC236}">
                <a16:creationId xmlns:a16="http://schemas.microsoft.com/office/drawing/2014/main" id="{A8AD0398-5718-2F8F-2355-F1C251BF6930}"/>
              </a:ext>
            </a:extLst>
          </p:cNvPr>
          <p:cNvSpPr/>
          <p:nvPr/>
        </p:nvSpPr>
        <p:spPr>
          <a:xfrm>
            <a:off x="7120749" y="5250020"/>
            <a:ext cx="481780" cy="386699"/>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TextBox 5">
            <a:extLst>
              <a:ext uri="{FF2B5EF4-FFF2-40B4-BE49-F238E27FC236}">
                <a16:creationId xmlns:a16="http://schemas.microsoft.com/office/drawing/2014/main" id="{B6924B90-D737-E62F-E941-2BAFAF4B441E}"/>
              </a:ext>
            </a:extLst>
          </p:cNvPr>
          <p:cNvSpPr txBox="1"/>
          <p:nvPr/>
        </p:nvSpPr>
        <p:spPr>
          <a:xfrm>
            <a:off x="455613" y="4713389"/>
            <a:ext cx="3564602" cy="923330"/>
          </a:xfrm>
          <a:prstGeom prst="rect">
            <a:avLst/>
          </a:prstGeom>
          <a:solidFill>
            <a:srgbClr val="FFFF00"/>
          </a:solid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ym typeface="Wingdings" panose="05000000000000000000" pitchFamily="2" charset="2"/>
              </a:rPr>
              <a:t>Far vedere plot della dinamica per far vedere che </a:t>
            </a:r>
            <a:r>
              <a:rPr lang="it-IT" dirty="0" err="1">
                <a:sym typeface="Wingdings" panose="05000000000000000000" pitchFamily="2" charset="2"/>
              </a:rPr>
              <a:t>gamm</a:t>
            </a:r>
            <a:r>
              <a:rPr lang="it-IT" dirty="0">
                <a:sym typeface="Wingdings" panose="05000000000000000000" pitchFamily="2" charset="2"/>
              </a:rPr>
              <a:t> va prima a zero e poi ci va delta </a:t>
            </a:r>
            <a:endParaRPr lang="it-IT" dirty="0"/>
          </a:p>
        </p:txBody>
      </p:sp>
    </p:spTree>
    <p:extLst>
      <p:ext uri="{BB962C8B-B14F-4D97-AF65-F5344CB8AC3E}">
        <p14:creationId xmlns:p14="http://schemas.microsoft.com/office/powerpoint/2010/main" val="4159787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F81C5-191B-A54C-8AB2-2BF663C79372}"/>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8D27D8EB-E9D9-6F77-E51A-0EE2AFD063B1}"/>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D64A3FF3-3251-FE61-FC77-DB36B59A0C02}"/>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Control </a:t>
            </a:r>
            <a:r>
              <a:rPr kumimoji="0" lang="it-IT" sz="2000" b="1" i="0" u="none" strike="noStrike" kern="1200" cap="none" spc="0" normalizeH="0" baseline="0" noProof="0" dirty="0" err="1">
                <a:ln>
                  <a:noFill/>
                </a:ln>
                <a:solidFill>
                  <a:prstClr val="black"/>
                </a:solidFill>
                <a:effectLst/>
                <a:uLnTx/>
                <a:uFillTx/>
                <a:latin typeface="Arial"/>
                <a:ea typeface="+mn-ea"/>
                <a:cs typeface="Arial"/>
              </a:rPr>
              <a:t>law</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sp>
        <p:nvSpPr>
          <p:cNvPr id="12" name="Rettangolo 11">
            <a:extLst>
              <a:ext uri="{FF2B5EF4-FFF2-40B4-BE49-F238E27FC236}">
                <a16:creationId xmlns:a16="http://schemas.microsoft.com/office/drawing/2014/main" id="{71BCF8DD-8372-774B-C621-B380A5C887A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EAC3BADF-C001-5C02-68CF-5707F08754C5}"/>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3" name="Immagine 2">
            <a:extLst>
              <a:ext uri="{FF2B5EF4-FFF2-40B4-BE49-F238E27FC236}">
                <a16:creationId xmlns:a16="http://schemas.microsoft.com/office/drawing/2014/main" id="{03E9CD34-A302-3979-2AE4-BCC53323ACF8}"/>
              </a:ext>
            </a:extLst>
          </p:cNvPr>
          <p:cNvPicPr>
            <a:picLocks noChangeAspect="1"/>
          </p:cNvPicPr>
          <p:nvPr/>
        </p:nvPicPr>
        <p:blipFill>
          <a:blip r:embed="rId4"/>
          <a:stretch>
            <a:fillRect/>
          </a:stretch>
        </p:blipFill>
        <p:spPr>
          <a:xfrm>
            <a:off x="310551" y="1810374"/>
            <a:ext cx="6606641" cy="3327085"/>
          </a:xfrm>
          <a:prstGeom prst="rect">
            <a:avLst/>
          </a:prstGeom>
        </p:spPr>
      </p:pic>
      <p:sp>
        <p:nvSpPr>
          <p:cNvPr id="5" name="CasellaDiTesto 4">
            <a:extLst>
              <a:ext uri="{FF2B5EF4-FFF2-40B4-BE49-F238E27FC236}">
                <a16:creationId xmlns:a16="http://schemas.microsoft.com/office/drawing/2014/main" id="{B80965C9-6642-340E-1075-02CF96C22E6E}"/>
              </a:ext>
            </a:extLst>
          </p:cNvPr>
          <p:cNvSpPr txBox="1"/>
          <p:nvPr/>
        </p:nvSpPr>
        <p:spPr>
          <a:xfrm>
            <a:off x="6226628" y="5736771"/>
            <a:ext cx="2811595" cy="369332"/>
          </a:xfrm>
          <a:prstGeom prst="rect">
            <a:avLst/>
          </a:prstGeom>
          <a:noFill/>
        </p:spPr>
        <p:txBody>
          <a:bodyPr wrap="square" rtlCol="0">
            <a:spAutoFit/>
          </a:bodyPr>
          <a:lstStyle/>
          <a:p>
            <a:r>
              <a:rPr lang="it-IT" dirty="0"/>
              <a:t>V = u*</a:t>
            </a:r>
            <a:r>
              <a:rPr lang="it-IT" dirty="0" err="1"/>
              <a:t>roh</a:t>
            </a:r>
            <a:endParaRPr lang="it-IT" dirty="0"/>
          </a:p>
        </p:txBody>
      </p:sp>
      <p:pic>
        <p:nvPicPr>
          <p:cNvPr id="9" name="Immagine 8">
            <a:extLst>
              <a:ext uri="{FF2B5EF4-FFF2-40B4-BE49-F238E27FC236}">
                <a16:creationId xmlns:a16="http://schemas.microsoft.com/office/drawing/2014/main" id="{8E14CCB4-015E-2947-FA8B-8B1B27D5F6E9}"/>
              </a:ext>
            </a:extLst>
          </p:cNvPr>
          <p:cNvPicPr>
            <a:picLocks noChangeAspect="1"/>
          </p:cNvPicPr>
          <p:nvPr/>
        </p:nvPicPr>
        <p:blipFill>
          <a:blip r:embed="rId5"/>
          <a:srcRect l="30560" t="11410" r="46412" b="28895"/>
          <a:stretch/>
        </p:blipFill>
        <p:spPr>
          <a:xfrm>
            <a:off x="6917192" y="1424815"/>
            <a:ext cx="5153458" cy="2212454"/>
          </a:xfrm>
          <a:prstGeom prst="rect">
            <a:avLst/>
          </a:prstGeom>
        </p:spPr>
      </p:pic>
      <p:sp>
        <p:nvSpPr>
          <p:cNvPr id="15" name="Arrow: Right 12">
            <a:extLst>
              <a:ext uri="{FF2B5EF4-FFF2-40B4-BE49-F238E27FC236}">
                <a16:creationId xmlns:a16="http://schemas.microsoft.com/office/drawing/2014/main" id="{986BD8B1-4027-F0CA-0065-5157AB69C741}"/>
              </a:ext>
            </a:extLst>
          </p:cNvPr>
          <p:cNvSpPr/>
          <p:nvPr/>
        </p:nvSpPr>
        <p:spPr>
          <a:xfrm rot="-540000" flipH="1">
            <a:off x="4497318" y="2799598"/>
            <a:ext cx="3458619" cy="3197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Right 12">
            <a:extLst>
              <a:ext uri="{FF2B5EF4-FFF2-40B4-BE49-F238E27FC236}">
                <a16:creationId xmlns:a16="http://schemas.microsoft.com/office/drawing/2014/main" id="{FE5A708A-7C33-FE03-ABA5-AF7A5298B81C}"/>
              </a:ext>
            </a:extLst>
          </p:cNvPr>
          <p:cNvSpPr/>
          <p:nvPr/>
        </p:nvSpPr>
        <p:spPr>
          <a:xfrm rot="19251498" flipH="1">
            <a:off x="6723454" y="4133516"/>
            <a:ext cx="4059533" cy="3626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183AD90-2462-B38C-2F38-036D4FF6F292}"/>
              </a:ext>
            </a:extLst>
          </p:cNvPr>
          <p:cNvSpPr txBox="1"/>
          <p:nvPr/>
        </p:nvSpPr>
        <p:spPr>
          <a:xfrm>
            <a:off x="1258298" y="5459772"/>
            <a:ext cx="3564602" cy="923330"/>
          </a:xfrm>
          <a:prstGeom prst="rect">
            <a:avLst/>
          </a:prstGeom>
          <a:solidFill>
            <a:srgbClr val="FFFF00"/>
          </a:solidFill>
        </p:spPr>
        <p:txBody>
          <a:bodyPr wrap="square" rtlCol="0">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dirty="0">
                <a:sym typeface="Wingdings" panose="05000000000000000000" pitchFamily="2" charset="2"/>
              </a:rPr>
              <a:t>Highlight </a:t>
            </a:r>
            <a:r>
              <a:rPr lang="it-IT" dirty="0" err="1">
                <a:sym typeface="Wingdings" panose="05000000000000000000" pitchFamily="2" charset="2"/>
              </a:rPr>
              <a:t>that</a:t>
            </a:r>
            <a:r>
              <a:rPr lang="it-IT" dirty="0">
                <a:sym typeface="Wingdings" panose="05000000000000000000" pitchFamily="2" charset="2"/>
              </a:rPr>
              <a:t> v </a:t>
            </a:r>
            <a:r>
              <a:rPr lang="it-IT" dirty="0" err="1">
                <a:sym typeface="Wingdings" panose="05000000000000000000" pitchFamily="2" charset="2"/>
              </a:rPr>
              <a:t>is</a:t>
            </a:r>
            <a:r>
              <a:rPr lang="it-IT" dirty="0">
                <a:sym typeface="Wingdings" panose="05000000000000000000" pitchFamily="2" charset="2"/>
              </a:rPr>
              <a:t> </a:t>
            </a:r>
            <a:r>
              <a:rPr lang="it-IT" dirty="0" err="1">
                <a:sym typeface="Wingdings" panose="05000000000000000000" pitchFamily="2" charset="2"/>
              </a:rPr>
              <a:t>modulated</a:t>
            </a:r>
            <a:r>
              <a:rPr lang="it-IT" dirty="0">
                <a:sym typeface="Wingdings" panose="05000000000000000000" pitchFamily="2" charset="2"/>
              </a:rPr>
              <a:t> by rho , so </a:t>
            </a:r>
            <a:r>
              <a:rPr lang="it-IT" dirty="0" err="1">
                <a:sym typeface="Wingdings" panose="05000000000000000000" pitchFamily="2" charset="2"/>
              </a:rPr>
              <a:t>faster</a:t>
            </a:r>
            <a:r>
              <a:rPr lang="it-IT" dirty="0">
                <a:sym typeface="Wingdings" panose="05000000000000000000" pitchFamily="2" charset="2"/>
              </a:rPr>
              <a:t> </a:t>
            </a:r>
            <a:r>
              <a:rPr lang="it-IT" dirty="0" err="1">
                <a:sym typeface="Wingdings" panose="05000000000000000000" pitchFamily="2" charset="2"/>
              </a:rPr>
              <a:t>if</a:t>
            </a:r>
            <a:r>
              <a:rPr lang="it-IT" dirty="0">
                <a:sym typeface="Wingdings" panose="05000000000000000000" pitchFamily="2" charset="2"/>
              </a:rPr>
              <a:t> far </a:t>
            </a:r>
            <a:r>
              <a:rPr lang="it-IT" dirty="0" err="1">
                <a:sym typeface="Wingdings" panose="05000000000000000000" pitchFamily="2" charset="2"/>
              </a:rPr>
              <a:t>away</a:t>
            </a:r>
            <a:r>
              <a:rPr lang="it-IT" dirty="0">
                <a:sym typeface="Wingdings" panose="05000000000000000000" pitchFamily="2" charset="2"/>
              </a:rPr>
              <a:t>, </a:t>
            </a:r>
            <a:r>
              <a:rPr lang="it-IT" dirty="0" err="1">
                <a:sym typeface="Wingdings" panose="05000000000000000000" pitchFamily="2" charset="2"/>
              </a:rPr>
              <a:t>very</a:t>
            </a:r>
            <a:r>
              <a:rPr lang="it-IT" dirty="0">
                <a:sym typeface="Wingdings" panose="05000000000000000000" pitchFamily="2" charset="2"/>
              </a:rPr>
              <a:t> slow </a:t>
            </a:r>
            <a:r>
              <a:rPr lang="it-IT" dirty="0" err="1">
                <a:sym typeface="Wingdings" panose="05000000000000000000" pitchFamily="2" charset="2"/>
              </a:rPr>
              <a:t>when</a:t>
            </a:r>
            <a:r>
              <a:rPr lang="it-IT" dirty="0">
                <a:sym typeface="Wingdings" panose="05000000000000000000" pitchFamily="2" charset="2"/>
              </a:rPr>
              <a:t> </a:t>
            </a:r>
            <a:r>
              <a:rPr lang="it-IT" dirty="0" err="1">
                <a:sym typeface="Wingdings" panose="05000000000000000000" pitchFamily="2" charset="2"/>
              </a:rPr>
              <a:t>near</a:t>
            </a:r>
            <a:r>
              <a:rPr lang="it-IT" dirty="0">
                <a:sym typeface="Wingdings" panose="05000000000000000000" pitchFamily="2" charset="2"/>
              </a:rPr>
              <a:t> the </a:t>
            </a:r>
            <a:r>
              <a:rPr lang="it-IT" dirty="0" err="1">
                <a:sym typeface="Wingdings" panose="05000000000000000000" pitchFamily="2" charset="2"/>
              </a:rPr>
              <a:t>deisred</a:t>
            </a:r>
            <a:r>
              <a:rPr lang="it-IT" dirty="0">
                <a:sym typeface="Wingdings" panose="05000000000000000000" pitchFamily="2" charset="2"/>
              </a:rPr>
              <a:t> pose</a:t>
            </a:r>
          </a:p>
        </p:txBody>
      </p:sp>
    </p:spTree>
    <p:extLst>
      <p:ext uri="{BB962C8B-B14F-4D97-AF65-F5344CB8AC3E}">
        <p14:creationId xmlns:p14="http://schemas.microsoft.com/office/powerpoint/2010/main" val="3400150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3BBAD-4F08-4D16-2964-B0F9FBCEEF5C}"/>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27701950-69D5-EBE2-B002-66040A0181D9}"/>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73CC3ED8-EC2F-849F-4F9B-F6AE53EE1831}"/>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pic>
        <p:nvPicPr>
          <p:cNvPr id="13" name="Immagine 12" descr="Immagine che contiene linea, diagramma, testo, Diagramma&#10;&#10;Descrizione generata automaticamente">
            <a:extLst>
              <a:ext uri="{FF2B5EF4-FFF2-40B4-BE49-F238E27FC236}">
                <a16:creationId xmlns:a16="http://schemas.microsoft.com/office/drawing/2014/main" id="{20828B02-334C-9CF1-EC63-8D60ED15844C}"/>
              </a:ext>
            </a:extLst>
          </p:cNvPr>
          <p:cNvPicPr>
            <a:picLocks noChangeAspect="1"/>
          </p:cNvPicPr>
          <p:nvPr/>
        </p:nvPicPr>
        <p:blipFill>
          <a:blip r:embed="rId5" cstate="print">
            <a:extLst>
              <a:ext uri="{28A0092B-C50C-407E-A947-70E740481C1C}">
                <a14:useLocalDpi xmlns:a14="http://schemas.microsoft.com/office/drawing/2010/main" val="0"/>
              </a:ext>
            </a:extLst>
          </a:blip>
          <a:srcRect l="7752" r="5523"/>
          <a:stretch/>
        </p:blipFill>
        <p:spPr>
          <a:xfrm>
            <a:off x="310551" y="2677686"/>
            <a:ext cx="5787190" cy="3124552"/>
          </a:xfrm>
          <a:prstGeom prst="rect">
            <a:avLst/>
          </a:prstGeom>
        </p:spPr>
      </p:pic>
      <p:pic>
        <p:nvPicPr>
          <p:cNvPr id="16" name="Immagine 15" descr="Immagine che contiene testo, diagramma, linea, Diagramma&#10;&#10;Descrizione generata automaticamente">
            <a:extLst>
              <a:ext uri="{FF2B5EF4-FFF2-40B4-BE49-F238E27FC236}">
                <a16:creationId xmlns:a16="http://schemas.microsoft.com/office/drawing/2014/main" id="{BFB38A5A-AA65-33CF-282E-0C1A15B1CCAD}"/>
              </a:ext>
            </a:extLst>
          </p:cNvPr>
          <p:cNvPicPr>
            <a:picLocks noChangeAspect="1"/>
          </p:cNvPicPr>
          <p:nvPr/>
        </p:nvPicPr>
        <p:blipFill>
          <a:blip r:embed="rId6" cstate="print">
            <a:extLst>
              <a:ext uri="{28A0092B-C50C-407E-A947-70E740481C1C}">
                <a14:useLocalDpi xmlns:a14="http://schemas.microsoft.com/office/drawing/2010/main" val="0"/>
              </a:ext>
            </a:extLst>
          </a:blip>
          <a:srcRect l="7473" r="6547"/>
          <a:stretch/>
        </p:blipFill>
        <p:spPr>
          <a:xfrm>
            <a:off x="6095999" y="2651632"/>
            <a:ext cx="5785449" cy="3150606"/>
          </a:xfrm>
          <a:prstGeom prst="rect">
            <a:avLst/>
          </a:prstGeom>
        </p:spPr>
      </p:pic>
    </p:spTree>
    <p:extLst>
      <p:ext uri="{BB962C8B-B14F-4D97-AF65-F5344CB8AC3E}">
        <p14:creationId xmlns:p14="http://schemas.microsoft.com/office/powerpoint/2010/main" val="10650106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1BF5D-BEA2-0678-D422-BF79CCF63FF4}"/>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DF20F8AD-DEEA-ADA0-27A9-EF7A20C27E9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91BF1456-9B42-0BFE-6991-EF18D60C876B}"/>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9322F8CC-95FF-C176-C7F2-C7B07F46A6C2}"/>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11" name="Immagine 10">
            <a:extLst>
              <a:ext uri="{FF2B5EF4-FFF2-40B4-BE49-F238E27FC236}">
                <a16:creationId xmlns:a16="http://schemas.microsoft.com/office/drawing/2014/main" id="{AA8C757F-83AF-C4D5-F76A-DB72E70EF5CE}"/>
              </a:ext>
            </a:extLst>
          </p:cNvPr>
          <p:cNvPicPr>
            <a:picLocks noChangeAspect="1"/>
          </p:cNvPicPr>
          <p:nvPr/>
        </p:nvPicPr>
        <p:blipFill>
          <a:blip r:embed="rId5" cstate="print">
            <a:extLst>
              <a:ext uri="{28A0092B-C50C-407E-A947-70E740481C1C}">
                <a14:useLocalDpi xmlns:a14="http://schemas.microsoft.com/office/drawing/2010/main" val="0"/>
              </a:ext>
            </a:extLst>
          </a:blip>
          <a:srcRect l="7354" r="7354"/>
          <a:stretch/>
        </p:blipFill>
        <p:spPr>
          <a:xfrm>
            <a:off x="0" y="2585019"/>
            <a:ext cx="5881818" cy="3228970"/>
          </a:xfrm>
          <a:prstGeom prst="rect">
            <a:avLst/>
          </a:prstGeom>
        </p:spPr>
      </p:pic>
      <p:pic>
        <p:nvPicPr>
          <p:cNvPr id="8" name="Immagine 7">
            <a:extLst>
              <a:ext uri="{FF2B5EF4-FFF2-40B4-BE49-F238E27FC236}">
                <a16:creationId xmlns:a16="http://schemas.microsoft.com/office/drawing/2014/main" id="{AC2E84F4-A2C6-B1FE-454F-29E2F5F7A4A8}"/>
              </a:ext>
            </a:extLst>
          </p:cNvPr>
          <p:cNvPicPr>
            <a:picLocks noChangeAspect="1"/>
          </p:cNvPicPr>
          <p:nvPr/>
        </p:nvPicPr>
        <p:blipFill>
          <a:blip r:embed="rId6">
            <a:extLst>
              <a:ext uri="{28A0092B-C50C-407E-A947-70E740481C1C}">
                <a14:useLocalDpi xmlns:a14="http://schemas.microsoft.com/office/drawing/2010/main" val="0"/>
              </a:ext>
            </a:extLst>
          </a:blip>
          <a:srcRect l="13602" r="13602"/>
          <a:stretch/>
        </p:blipFill>
        <p:spPr>
          <a:xfrm>
            <a:off x="6096000" y="2214083"/>
            <a:ext cx="6050614" cy="3891786"/>
          </a:xfrm>
          <a:prstGeom prst="rect">
            <a:avLst/>
          </a:prstGeom>
        </p:spPr>
      </p:pic>
      <p:cxnSp>
        <p:nvCxnSpPr>
          <p:cNvPr id="18" name="Connettore 2 17">
            <a:extLst>
              <a:ext uri="{FF2B5EF4-FFF2-40B4-BE49-F238E27FC236}">
                <a16:creationId xmlns:a16="http://schemas.microsoft.com/office/drawing/2014/main" id="{5CE16DB1-9789-A25A-301B-054D63929E5E}"/>
              </a:ext>
            </a:extLst>
          </p:cNvPr>
          <p:cNvCxnSpPr>
            <a:cxnSpLocks/>
          </p:cNvCxnSpPr>
          <p:nvPr/>
        </p:nvCxnSpPr>
        <p:spPr>
          <a:xfrm flipH="1">
            <a:off x="1108710" y="2068005"/>
            <a:ext cx="3564524" cy="21314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711C71CE-8698-DF38-C84B-F980032A99C0}"/>
              </a:ext>
            </a:extLst>
          </p:cNvPr>
          <p:cNvCxnSpPr>
            <a:cxnSpLocks/>
          </p:cNvCxnSpPr>
          <p:nvPr/>
        </p:nvCxnSpPr>
        <p:spPr>
          <a:xfrm>
            <a:off x="6970827" y="2214083"/>
            <a:ext cx="1361643" cy="12149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CasellaDiTesto 3">
            <a:extLst>
              <a:ext uri="{FF2B5EF4-FFF2-40B4-BE49-F238E27FC236}">
                <a16:creationId xmlns:a16="http://schemas.microsoft.com/office/drawing/2014/main" id="{019DAE61-916D-6061-66D9-7164884DBCBE}"/>
              </a:ext>
            </a:extLst>
          </p:cNvPr>
          <p:cNvSpPr txBox="1"/>
          <p:nvPr/>
        </p:nvSpPr>
        <p:spPr>
          <a:xfrm>
            <a:off x="3504476" y="1144675"/>
            <a:ext cx="5183048" cy="923330"/>
          </a:xfrm>
          <a:prstGeom prst="rect">
            <a:avLst/>
          </a:prstGeom>
          <a:noFill/>
        </p:spPr>
        <p:txBody>
          <a:bodyPr wrap="square" rtlCol="0">
            <a:spAutoFit/>
          </a:bodyPr>
          <a:lstStyle/>
          <a:p>
            <a:r>
              <a:rPr lang="it-IT" dirty="0" err="1"/>
              <a:t>Reaches</a:t>
            </a:r>
            <a:r>
              <a:rPr lang="it-IT" dirty="0"/>
              <a:t> </a:t>
            </a:r>
            <a:r>
              <a:rPr lang="it-IT" dirty="0" err="1"/>
              <a:t>final</a:t>
            </a:r>
            <a:r>
              <a:rPr lang="it-IT" dirty="0"/>
              <a:t> position in 0.5 s</a:t>
            </a:r>
          </a:p>
          <a:p>
            <a:r>
              <a:rPr lang="it-IT" dirty="0"/>
              <a:t>The concave </a:t>
            </a:r>
            <a:r>
              <a:rPr lang="it-IT" dirty="0" err="1"/>
              <a:t>shape</a:t>
            </a:r>
            <a:r>
              <a:rPr lang="it-IT" dirty="0"/>
              <a:t> </a:t>
            </a:r>
            <a:r>
              <a:rPr lang="it-IT" dirty="0" err="1"/>
              <a:t>is</a:t>
            </a:r>
            <a:r>
              <a:rPr lang="it-IT" dirty="0"/>
              <a:t> </a:t>
            </a:r>
            <a:r>
              <a:rPr lang="it-IT" dirty="0" err="1"/>
              <a:t>given</a:t>
            </a:r>
            <a:r>
              <a:rPr lang="it-IT" dirty="0"/>
              <a:t> by the </a:t>
            </a:r>
            <a:r>
              <a:rPr lang="it-IT" dirty="0" err="1"/>
              <a:t>fact</a:t>
            </a:r>
            <a:r>
              <a:rPr lang="it-IT" dirty="0"/>
              <a:t> </a:t>
            </a:r>
            <a:r>
              <a:rPr lang="it-IT" dirty="0" err="1"/>
              <a:t>that</a:t>
            </a:r>
            <a:r>
              <a:rPr lang="it-IT" dirty="0"/>
              <a:t> the linear </a:t>
            </a:r>
            <a:r>
              <a:rPr lang="it-IT" dirty="0" err="1"/>
              <a:t>velocity</a:t>
            </a:r>
            <a:r>
              <a:rPr lang="it-IT" dirty="0"/>
              <a:t> </a:t>
            </a:r>
            <a:r>
              <a:rPr lang="it-IT" dirty="0" err="1"/>
              <a:t>is</a:t>
            </a:r>
            <a:r>
              <a:rPr lang="it-IT" dirty="0"/>
              <a:t> </a:t>
            </a:r>
            <a:r>
              <a:rPr lang="it-IT" dirty="0" err="1"/>
              <a:t>proportional</a:t>
            </a:r>
            <a:r>
              <a:rPr lang="it-IT" dirty="0"/>
              <a:t> to </a:t>
            </a:r>
            <a:r>
              <a:rPr lang="it-IT" dirty="0" err="1"/>
              <a:t>roh</a:t>
            </a:r>
            <a:endParaRPr lang="it-IT" dirty="0"/>
          </a:p>
        </p:txBody>
      </p:sp>
    </p:spTree>
    <p:extLst>
      <p:ext uri="{BB962C8B-B14F-4D97-AF65-F5344CB8AC3E}">
        <p14:creationId xmlns:p14="http://schemas.microsoft.com/office/powerpoint/2010/main" val="37618575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6FC39-1DF1-CD5E-1AF6-D619EE728CB9}"/>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B624BB94-FAA5-B561-1679-B4988CE2B29D}"/>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8">
            <a:extLst>
              <a:ext uri="{FF2B5EF4-FFF2-40B4-BE49-F238E27FC236}">
                <a16:creationId xmlns:a16="http://schemas.microsoft.com/office/drawing/2014/main" id="{1B128C0A-ACC7-4D74-C8F3-6FBE8516265F}"/>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Plot</a:t>
            </a:r>
          </a:p>
        </p:txBody>
      </p:sp>
      <p:sp>
        <p:nvSpPr>
          <p:cNvPr id="12" name="Rettangolo 11">
            <a:extLst>
              <a:ext uri="{FF2B5EF4-FFF2-40B4-BE49-F238E27FC236}">
                <a16:creationId xmlns:a16="http://schemas.microsoft.com/office/drawing/2014/main" id="{02C1E539-33C1-65D7-3946-C18060D31B36}"/>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ttangolo 13">
            <a:extLst>
              <a:ext uri="{FF2B5EF4-FFF2-40B4-BE49-F238E27FC236}">
                <a16:creationId xmlns:a16="http://schemas.microsoft.com/office/drawing/2014/main" id="{2DDD9622-828C-78E1-7AE5-9BEC25B4E5A1}"/>
              </a:ext>
            </a:extLst>
          </p:cNvPr>
          <p:cNvSpPr/>
          <p:nvPr/>
        </p:nvSpPr>
        <p:spPr>
          <a:xfrm>
            <a:off x="2310581" y="1917290"/>
            <a:ext cx="1071716" cy="613752"/>
          </a:xfrm>
          <a:prstGeom prst="rect">
            <a:avLst/>
          </a:prstGeom>
          <a:noFill/>
          <a:ln>
            <a:solidFill>
              <a:srgbClr val="F4FAE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pic>
        <p:nvPicPr>
          <p:cNvPr id="3" name="Immagine 2">
            <a:extLst>
              <a:ext uri="{FF2B5EF4-FFF2-40B4-BE49-F238E27FC236}">
                <a16:creationId xmlns:a16="http://schemas.microsoft.com/office/drawing/2014/main" id="{6D9151A6-E3EB-D148-4A0A-E2D2BF246BAE}"/>
              </a:ext>
            </a:extLst>
          </p:cNvPr>
          <p:cNvPicPr>
            <a:picLocks noChangeAspect="1"/>
          </p:cNvPicPr>
          <p:nvPr/>
        </p:nvPicPr>
        <p:blipFill>
          <a:blip r:embed="rId5">
            <a:extLst>
              <a:ext uri="{28A0092B-C50C-407E-A947-70E740481C1C}">
                <a14:useLocalDpi xmlns:a14="http://schemas.microsoft.com/office/drawing/2010/main" val="0"/>
              </a:ext>
            </a:extLst>
          </a:blip>
          <a:srcRect l="5318" r="5318"/>
          <a:stretch/>
        </p:blipFill>
        <p:spPr>
          <a:xfrm>
            <a:off x="1181100" y="1517021"/>
            <a:ext cx="9829800" cy="5150383"/>
          </a:xfrm>
          <a:prstGeom prst="rect">
            <a:avLst/>
          </a:prstGeom>
        </p:spPr>
      </p:pic>
    </p:spTree>
    <p:extLst>
      <p:ext uri="{BB962C8B-B14F-4D97-AF65-F5344CB8AC3E}">
        <p14:creationId xmlns:p14="http://schemas.microsoft.com/office/powerpoint/2010/main" val="2392946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92E5E-B171-BBA0-BD38-387A65817549}"/>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0C3FB6F6-22AE-DBAD-9B51-5C82CDDE78E3}"/>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8">
            <a:extLst>
              <a:ext uri="{FF2B5EF4-FFF2-40B4-BE49-F238E27FC236}">
                <a16:creationId xmlns:a16="http://schemas.microsoft.com/office/drawing/2014/main" id="{300BEFAD-26FE-BFF7-27A0-A05260B4FDAB}"/>
              </a:ext>
            </a:extLst>
          </p:cNvPr>
          <p:cNvSpPr txBox="1"/>
          <p:nvPr/>
        </p:nvSpPr>
        <p:spPr>
          <a:xfrm>
            <a:off x="310551" y="1316966"/>
            <a:ext cx="492855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dirty="0">
                <a:ln>
                  <a:noFill/>
                </a:ln>
                <a:solidFill>
                  <a:prstClr val="black"/>
                </a:solidFill>
                <a:effectLst/>
                <a:uLnTx/>
                <a:uFillTx/>
                <a:latin typeface="Arial"/>
                <a:ea typeface="+mn-ea"/>
                <a:cs typeface="Arial"/>
              </a:rPr>
              <a:t>State </a:t>
            </a:r>
            <a:r>
              <a:rPr kumimoji="0" lang="it-IT" sz="2000" b="1" i="0" u="none" strike="noStrike" kern="1200" cap="none" spc="0" normalizeH="0" baseline="0" noProof="0" dirty="0" err="1">
                <a:ln>
                  <a:noFill/>
                </a:ln>
                <a:solidFill>
                  <a:prstClr val="black"/>
                </a:solidFill>
                <a:effectLst/>
                <a:uLnTx/>
                <a:uFillTx/>
                <a:latin typeface="Arial"/>
                <a:ea typeface="+mn-ea"/>
                <a:cs typeface="Arial"/>
              </a:rPr>
              <a:t>trasformation</a:t>
            </a:r>
            <a:endParaRPr kumimoji="0" lang="it-IT" sz="2000" b="1" i="0" u="none" strike="noStrike" kern="1200" cap="none" spc="0" normalizeH="0" baseline="0" noProof="0" dirty="0">
              <a:ln>
                <a:noFill/>
              </a:ln>
              <a:solidFill>
                <a:prstClr val="black"/>
              </a:solidFill>
              <a:effectLst/>
              <a:uLnTx/>
              <a:uFillTx/>
              <a:latin typeface="Arial"/>
              <a:ea typeface="+mn-ea"/>
              <a:cs typeface="Arial"/>
            </a:endParaRPr>
          </a:p>
        </p:txBody>
      </p:sp>
      <p:pic>
        <p:nvPicPr>
          <p:cNvPr id="3" name="Immagine 2">
            <a:extLst>
              <a:ext uri="{FF2B5EF4-FFF2-40B4-BE49-F238E27FC236}">
                <a16:creationId xmlns:a16="http://schemas.microsoft.com/office/drawing/2014/main" id="{69436E61-86E9-25EF-701E-39ABAC5ABDD5}"/>
              </a:ext>
            </a:extLst>
          </p:cNvPr>
          <p:cNvPicPr>
            <a:picLocks noChangeAspect="1"/>
          </p:cNvPicPr>
          <p:nvPr/>
        </p:nvPicPr>
        <p:blipFill>
          <a:blip r:embed="rId4"/>
          <a:stretch>
            <a:fillRect/>
          </a:stretch>
        </p:blipFill>
        <p:spPr>
          <a:xfrm>
            <a:off x="7585242" y="1207635"/>
            <a:ext cx="1834062" cy="1648232"/>
          </a:xfrm>
          <a:prstGeom prst="rect">
            <a:avLst/>
          </a:prstGeom>
        </p:spPr>
      </p:pic>
      <p:pic>
        <p:nvPicPr>
          <p:cNvPr id="6" name="Immagine 5">
            <a:extLst>
              <a:ext uri="{FF2B5EF4-FFF2-40B4-BE49-F238E27FC236}">
                <a16:creationId xmlns:a16="http://schemas.microsoft.com/office/drawing/2014/main" id="{73C4039B-BB82-C3CA-36E6-5CA38B9EAAA8}"/>
              </a:ext>
            </a:extLst>
          </p:cNvPr>
          <p:cNvPicPr>
            <a:picLocks noChangeAspect="1"/>
          </p:cNvPicPr>
          <p:nvPr/>
        </p:nvPicPr>
        <p:blipFill>
          <a:blip r:embed="rId5"/>
          <a:stretch>
            <a:fillRect/>
          </a:stretch>
        </p:blipFill>
        <p:spPr>
          <a:xfrm>
            <a:off x="310551" y="1921049"/>
            <a:ext cx="2488074" cy="4713431"/>
          </a:xfrm>
          <a:prstGeom prst="rect">
            <a:avLst/>
          </a:prstGeom>
        </p:spPr>
      </p:pic>
      <p:sp>
        <p:nvSpPr>
          <p:cNvPr id="2" name="TextBox 1">
            <a:extLst>
              <a:ext uri="{FF2B5EF4-FFF2-40B4-BE49-F238E27FC236}">
                <a16:creationId xmlns:a16="http://schemas.microsoft.com/office/drawing/2014/main" id="{82006581-3B90-C32E-9FC7-641343DACA09}"/>
              </a:ext>
            </a:extLst>
          </p:cNvPr>
          <p:cNvSpPr txBox="1"/>
          <p:nvPr/>
        </p:nvSpPr>
        <p:spPr>
          <a:xfrm>
            <a:off x="9009155" y="3654245"/>
            <a:ext cx="4870675" cy="923330"/>
          </a:xfrm>
          <a:prstGeom prst="rect">
            <a:avLst/>
          </a:prstGeom>
          <a:solidFill>
            <a:srgbClr val="FFFF00"/>
          </a:solidFill>
        </p:spPr>
        <p:txBody>
          <a:bodyPr wrap="square" rtlCol="0">
            <a:spAutoFit/>
          </a:bodyPr>
          <a:lstStyle/>
          <a:p>
            <a:r>
              <a:rPr lang="it-IT" dirty="0">
                <a:sym typeface="Wingdings" panose="05000000000000000000" pitchFamily="2" charset="2"/>
              </a:rPr>
              <a:t>Questa slide va assolutamente messa e commentata perché la giocata che ci permette di far funzionare il regolatore</a:t>
            </a:r>
            <a:endParaRPr lang="it-IT" dirty="0"/>
          </a:p>
        </p:txBody>
      </p:sp>
      <p:sp>
        <p:nvSpPr>
          <p:cNvPr id="4" name="Rettangolo 3">
            <a:extLst>
              <a:ext uri="{FF2B5EF4-FFF2-40B4-BE49-F238E27FC236}">
                <a16:creationId xmlns:a16="http://schemas.microsoft.com/office/drawing/2014/main" id="{44DE4C4D-3BB8-8E6D-BA13-59BD056F990F}"/>
              </a:ext>
            </a:extLst>
          </p:cNvPr>
          <p:cNvSpPr/>
          <p:nvPr/>
        </p:nvSpPr>
        <p:spPr>
          <a:xfrm>
            <a:off x="494535" y="2707561"/>
            <a:ext cx="2278161" cy="189336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Arial"/>
              <a:ea typeface="+mn-ea"/>
              <a:cs typeface="+mn-cs"/>
            </a:endParaRPr>
          </a:p>
        </p:txBody>
      </p:sp>
      <p:sp>
        <p:nvSpPr>
          <p:cNvPr id="8" name="CasellaDiTesto 7">
            <a:extLst>
              <a:ext uri="{FF2B5EF4-FFF2-40B4-BE49-F238E27FC236}">
                <a16:creationId xmlns:a16="http://schemas.microsoft.com/office/drawing/2014/main" id="{052A9E0A-740B-7A21-B434-B92CFAF4D431}"/>
              </a:ext>
            </a:extLst>
          </p:cNvPr>
          <p:cNvSpPr txBox="1"/>
          <p:nvPr/>
        </p:nvSpPr>
        <p:spPr>
          <a:xfrm>
            <a:off x="4377103" y="1757200"/>
            <a:ext cx="2488074" cy="2031325"/>
          </a:xfrm>
          <a:prstGeom prst="rect">
            <a:avLst/>
          </a:prstGeom>
          <a:noFill/>
        </p:spPr>
        <p:txBody>
          <a:bodyPr wrap="square" rtlCol="0">
            <a:spAutoFit/>
          </a:bodyPr>
          <a:lstStyle/>
          <a:p>
            <a:r>
              <a:rPr lang="it-IT" dirty="0" err="1"/>
              <a:t>Before</a:t>
            </a:r>
            <a:r>
              <a:rPr lang="it-IT" dirty="0"/>
              <a:t> the state </a:t>
            </a:r>
            <a:r>
              <a:rPr lang="it-IT" dirty="0" err="1"/>
              <a:t>transformation</a:t>
            </a:r>
            <a:r>
              <a:rPr lang="it-IT" dirty="0"/>
              <a:t> </a:t>
            </a:r>
            <a:r>
              <a:rPr lang="it-IT" dirty="0" err="1"/>
              <a:t>we</a:t>
            </a:r>
            <a:r>
              <a:rPr lang="it-IT" dirty="0"/>
              <a:t> </a:t>
            </a:r>
            <a:r>
              <a:rPr lang="it-IT" dirty="0" err="1"/>
              <a:t>apply</a:t>
            </a:r>
            <a:r>
              <a:rPr lang="it-IT" dirty="0"/>
              <a:t> the </a:t>
            </a:r>
            <a:r>
              <a:rPr lang="it-IT" dirty="0" err="1"/>
              <a:t>rotation</a:t>
            </a:r>
            <a:r>
              <a:rPr lang="it-IT" dirty="0"/>
              <a:t> </a:t>
            </a:r>
            <a:r>
              <a:rPr lang="it-IT" dirty="0" err="1"/>
              <a:t>matrix</a:t>
            </a:r>
            <a:r>
              <a:rPr lang="it-IT" dirty="0"/>
              <a:t> R = … in </a:t>
            </a:r>
            <a:r>
              <a:rPr lang="it-IT" dirty="0" err="1"/>
              <a:t>order</a:t>
            </a:r>
            <a:r>
              <a:rPr lang="it-IT" dirty="0"/>
              <a:t> to </a:t>
            </a:r>
            <a:r>
              <a:rPr lang="it-IT" dirty="0" err="1"/>
              <a:t>obtain</a:t>
            </a:r>
            <a:r>
              <a:rPr lang="it-IT" dirty="0"/>
              <a:t> the position </a:t>
            </a:r>
            <a:r>
              <a:rPr lang="it-IT" dirty="0" err="1"/>
              <a:t>error</a:t>
            </a:r>
            <a:r>
              <a:rPr lang="it-IT" dirty="0"/>
              <a:t> w.r.t. the </a:t>
            </a:r>
            <a:r>
              <a:rPr lang="it-IT" dirty="0" err="1"/>
              <a:t>final</a:t>
            </a:r>
            <a:r>
              <a:rPr lang="it-IT" dirty="0"/>
              <a:t> </a:t>
            </a:r>
            <a:r>
              <a:rPr lang="it-IT" dirty="0" err="1"/>
              <a:t>desired</a:t>
            </a:r>
            <a:r>
              <a:rPr lang="it-IT" dirty="0"/>
              <a:t> body frame</a:t>
            </a:r>
          </a:p>
        </p:txBody>
      </p:sp>
      <p:sp>
        <p:nvSpPr>
          <p:cNvPr id="9" name="Arrow: Right 12">
            <a:extLst>
              <a:ext uri="{FF2B5EF4-FFF2-40B4-BE49-F238E27FC236}">
                <a16:creationId xmlns:a16="http://schemas.microsoft.com/office/drawing/2014/main" id="{C19807EB-6400-CBFF-CD0D-A2EA6625530D}"/>
              </a:ext>
            </a:extLst>
          </p:cNvPr>
          <p:cNvSpPr/>
          <p:nvPr/>
        </p:nvSpPr>
        <p:spPr>
          <a:xfrm rot="19251498" flipH="1">
            <a:off x="2607901" y="3081207"/>
            <a:ext cx="1767780" cy="2075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asellaDiTesto 10">
            <a:extLst>
              <a:ext uri="{FF2B5EF4-FFF2-40B4-BE49-F238E27FC236}">
                <a16:creationId xmlns:a16="http://schemas.microsoft.com/office/drawing/2014/main" id="{32F2308C-C47B-B5E7-7F49-FF78E1B495A1}"/>
              </a:ext>
            </a:extLst>
          </p:cNvPr>
          <p:cNvSpPr txBox="1"/>
          <p:nvPr/>
        </p:nvSpPr>
        <p:spPr>
          <a:xfrm>
            <a:off x="4034790" y="5140925"/>
            <a:ext cx="4652010" cy="369332"/>
          </a:xfrm>
          <a:prstGeom prst="rect">
            <a:avLst/>
          </a:prstGeom>
          <a:noFill/>
        </p:spPr>
        <p:txBody>
          <a:bodyPr wrap="square" rtlCol="0">
            <a:spAutoFit/>
          </a:bodyPr>
          <a:lstStyle/>
          <a:p>
            <a:r>
              <a:rPr lang="it-IT" dirty="0"/>
              <a:t>Formule gamma, delta, </a:t>
            </a:r>
            <a:r>
              <a:rPr lang="it-IT" dirty="0" err="1"/>
              <a:t>roh</a:t>
            </a:r>
            <a:r>
              <a:rPr lang="it-IT" dirty="0"/>
              <a:t> in latex</a:t>
            </a:r>
          </a:p>
        </p:txBody>
      </p:sp>
    </p:spTree>
    <p:extLst>
      <p:ext uri="{BB962C8B-B14F-4D97-AF65-F5344CB8AC3E}">
        <p14:creationId xmlns:p14="http://schemas.microsoft.com/office/powerpoint/2010/main" val="34871036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E2094-A2C5-5095-3F60-9BB22421D2A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B3FB816-4EBA-C2E2-DEC7-2249A821150B}"/>
              </a:ext>
            </a:extLst>
          </p:cNvPr>
          <p:cNvSpPr>
            <a:spLocks noGrp="1"/>
          </p:cNvSpPr>
          <p:nvPr>
            <p:ph type="title"/>
          </p:nvPr>
        </p:nvSpPr>
        <p:spPr>
          <a:xfrm>
            <a:off x="456000" y="1153221"/>
            <a:ext cx="11736000" cy="824402"/>
          </a:xfrm>
        </p:spPr>
        <p:txBody>
          <a:bodyPr>
            <a:normAutofit/>
          </a:bodyPr>
          <a:lstStyle/>
          <a:p>
            <a:r>
              <a:rPr lang="it-IT" sz="3000" dirty="0" err="1"/>
              <a:t>Final</a:t>
            </a:r>
            <a:r>
              <a:rPr lang="it-IT" sz="3000" dirty="0"/>
              <a:t> </a:t>
            </a:r>
            <a:r>
              <a:rPr lang="it-IT" sz="3000" dirty="0" err="1"/>
              <a:t>considerations</a:t>
            </a:r>
            <a:r>
              <a:rPr lang="it-IT" sz="3000" dirty="0"/>
              <a:t> - tracking</a:t>
            </a:r>
          </a:p>
        </p:txBody>
      </p:sp>
      <p:pic>
        <p:nvPicPr>
          <p:cNvPr id="7" name="Picture 2" descr="Universita' di Padova DEI (Dip Ingegneria Informazione) Accesso PaperCut">
            <a:extLst>
              <a:ext uri="{FF2B5EF4-FFF2-40B4-BE49-F238E27FC236}">
                <a16:creationId xmlns:a16="http://schemas.microsoft.com/office/drawing/2014/main" id="{AAA2999F-AD88-EC19-62B7-12F466F0B745}"/>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EA59086-4520-B58D-647C-11FFAF8E80BC}"/>
              </a:ext>
            </a:extLst>
          </p:cNvPr>
          <p:cNvSpPr txBox="1"/>
          <p:nvPr/>
        </p:nvSpPr>
        <p:spPr>
          <a:xfrm>
            <a:off x="456000" y="1977623"/>
            <a:ext cx="5465114" cy="3970318"/>
          </a:xfrm>
          <a:prstGeom prst="rect">
            <a:avLst/>
          </a:prstGeom>
          <a:noFill/>
          <a:ln>
            <a:solidFill>
              <a:srgbClr val="7030A0"/>
            </a:solidFill>
          </a:ln>
        </p:spPr>
        <p:txBody>
          <a:bodyPr wrap="square">
            <a:spAutoFit/>
          </a:bodyPr>
          <a:lstStyle/>
          <a:p>
            <a:r>
              <a:rPr lang="it-IT" b="1" dirty="0"/>
              <a:t>State </a:t>
            </a:r>
            <a:r>
              <a:rPr lang="it-IT" b="1" dirty="0" err="1"/>
              <a:t>error</a:t>
            </a:r>
            <a:r>
              <a:rPr lang="it-IT" b="1" dirty="0"/>
              <a:t> feedback</a:t>
            </a:r>
          </a:p>
          <a:p>
            <a:pPr marL="342900" indent="-342900">
              <a:buFont typeface="Arial" panose="020B0604020202020204" pitchFamily="34" charset="0"/>
              <a:buChar char="•"/>
            </a:pPr>
            <a:r>
              <a:rPr lang="it-IT" dirty="0"/>
              <a:t>Works with the state (</a:t>
            </a:r>
            <a:r>
              <a:rPr lang="it-IT" dirty="0" err="1"/>
              <a:t>x,y,theta</a:t>
            </a:r>
            <a:r>
              <a:rPr lang="it-IT" dirty="0"/>
              <a:t>) </a:t>
            </a:r>
            <a:r>
              <a:rPr lang="it-IT" dirty="0">
                <a:sym typeface="Wingdings" panose="05000000000000000000" pitchFamily="2" charset="2"/>
              </a:rPr>
              <a:t> </a:t>
            </a:r>
            <a:r>
              <a:rPr lang="it-IT" dirty="0"/>
              <a:t>theta </a:t>
            </a:r>
            <a:r>
              <a:rPr lang="it-IT" dirty="0" err="1"/>
              <a:t>directly</a:t>
            </a:r>
            <a:r>
              <a:rPr lang="it-IT" dirty="0"/>
              <a:t> </a:t>
            </a:r>
            <a:r>
              <a:rPr lang="it-IT" dirty="0" err="1"/>
              <a:t>controlled</a:t>
            </a:r>
            <a:endParaRPr lang="it-IT" dirty="0"/>
          </a:p>
          <a:p>
            <a:pPr marL="342900" indent="-342900">
              <a:buFont typeface="Arial" panose="020B0604020202020204" pitchFamily="34" charset="0"/>
              <a:buChar char="•"/>
            </a:pPr>
            <a:r>
              <a:rPr lang="it-IT" dirty="0" err="1"/>
              <a:t>Trajectory</a:t>
            </a:r>
            <a:r>
              <a:rPr lang="it-IT" dirty="0"/>
              <a:t> must be </a:t>
            </a:r>
            <a:r>
              <a:rPr lang="it-IT" dirty="0" err="1"/>
              <a:t>twice</a:t>
            </a:r>
            <a:r>
              <a:rPr lang="it-IT" dirty="0"/>
              <a:t> </a:t>
            </a:r>
            <a:r>
              <a:rPr lang="it-IT" dirty="0" err="1"/>
              <a:t>differentiable</a:t>
            </a:r>
            <a:r>
              <a:rPr lang="it-IT" dirty="0"/>
              <a:t> and </a:t>
            </a:r>
            <a:r>
              <a:rPr lang="it-IT" dirty="0" err="1"/>
              <a:t>persistent</a:t>
            </a:r>
            <a:endParaRPr lang="it-IT" dirty="0"/>
          </a:p>
          <a:p>
            <a:pPr marL="342900" indent="-342900">
              <a:buFont typeface="Arial" panose="020B0604020202020204" pitchFamily="34" charset="0"/>
              <a:buChar char="•"/>
            </a:pPr>
            <a:r>
              <a:rPr lang="it-IT" dirty="0" err="1"/>
              <a:t>Differential</a:t>
            </a:r>
            <a:r>
              <a:rPr lang="it-IT" dirty="0"/>
              <a:t> </a:t>
            </a:r>
            <a:r>
              <a:rPr lang="it-IT" dirty="0" err="1"/>
              <a:t>Flatness</a:t>
            </a:r>
            <a:r>
              <a:rPr lang="it-IT" dirty="0"/>
              <a:t> </a:t>
            </a:r>
            <a:r>
              <a:rPr lang="it-IT" dirty="0" err="1"/>
              <a:t>block</a:t>
            </a:r>
            <a:r>
              <a:rPr lang="it-IT" dirty="0"/>
              <a:t> </a:t>
            </a:r>
            <a:r>
              <a:rPr lang="it-IT" dirty="0" err="1"/>
              <a:t>induces</a:t>
            </a:r>
            <a:r>
              <a:rPr lang="it-IT" dirty="0"/>
              <a:t> </a:t>
            </a:r>
            <a:r>
              <a:rPr lang="it-IT" dirty="0" err="1"/>
              <a:t>constraints</a:t>
            </a:r>
            <a:r>
              <a:rPr lang="it-IT" dirty="0"/>
              <a:t> on the </a:t>
            </a:r>
            <a:r>
              <a:rPr lang="it-IT" dirty="0" err="1"/>
              <a:t>trajectory</a:t>
            </a:r>
            <a:endParaRPr lang="it-IT" dirty="0"/>
          </a:p>
          <a:p>
            <a:pPr marL="342900" indent="-342900">
              <a:buFont typeface="Arial" panose="020B0604020202020204" pitchFamily="34" charset="0"/>
              <a:buChar char="•"/>
            </a:pPr>
            <a:r>
              <a:rPr lang="it-IT" dirty="0"/>
              <a:t>System </a:t>
            </a:r>
            <a:r>
              <a:rPr lang="it-IT" dirty="0" err="1"/>
              <a:t>dynamic</a:t>
            </a:r>
            <a:r>
              <a:rPr lang="it-IT" dirty="0"/>
              <a:t> </a:t>
            </a:r>
            <a:r>
              <a:rPr lang="it-IT" dirty="0" err="1"/>
              <a:t>is</a:t>
            </a:r>
            <a:r>
              <a:rPr lang="it-IT" dirty="0"/>
              <a:t> </a:t>
            </a:r>
            <a:r>
              <a:rPr lang="it-IT" dirty="0" err="1"/>
              <a:t>coupled</a:t>
            </a:r>
            <a:endParaRPr lang="it-IT" dirty="0"/>
          </a:p>
          <a:p>
            <a:pPr marL="342900" indent="-342900">
              <a:buFont typeface="Arial" panose="020B0604020202020204" pitchFamily="34" charset="0"/>
              <a:buChar char="•"/>
            </a:pPr>
            <a:r>
              <a:rPr lang="it-IT" dirty="0"/>
              <a:t>Controller  design </a:t>
            </a:r>
            <a:r>
              <a:rPr lang="it-IT" dirty="0" err="1"/>
              <a:t>is</a:t>
            </a:r>
            <a:r>
              <a:rPr lang="it-IT" dirty="0"/>
              <a:t> more </a:t>
            </a:r>
            <a:r>
              <a:rPr lang="it-IT" dirty="0" err="1"/>
              <a:t>complicated</a:t>
            </a:r>
            <a:r>
              <a:rPr lang="it-IT" dirty="0"/>
              <a:t> </a:t>
            </a:r>
            <a:r>
              <a:rPr lang="it-IT" dirty="0" err="1"/>
              <a:t>than</a:t>
            </a:r>
            <a:r>
              <a:rPr lang="it-IT" dirty="0"/>
              <a:t> the </a:t>
            </a:r>
            <a:r>
              <a:rPr lang="it-IT" dirty="0" err="1"/>
              <a:t>others</a:t>
            </a:r>
            <a:r>
              <a:rPr lang="it-IT" dirty="0"/>
              <a:t>, gains are time </a:t>
            </a:r>
            <a:r>
              <a:rPr lang="it-IT" dirty="0" err="1"/>
              <a:t>varying</a:t>
            </a:r>
            <a:r>
              <a:rPr lang="it-IT" dirty="0"/>
              <a:t> and </a:t>
            </a:r>
            <a:r>
              <a:rPr lang="it-IT" dirty="0" err="1"/>
              <a:t>related</a:t>
            </a:r>
            <a:r>
              <a:rPr lang="it-IT" dirty="0"/>
              <a:t> to the </a:t>
            </a:r>
            <a:r>
              <a:rPr lang="it-IT" dirty="0" err="1"/>
              <a:t>velocities</a:t>
            </a:r>
            <a:r>
              <a:rPr lang="it-IT" dirty="0"/>
              <a:t> </a:t>
            </a:r>
          </a:p>
          <a:p>
            <a:pPr marL="342900" indent="-342900">
              <a:buFont typeface="Arial" panose="020B0604020202020204" pitchFamily="34" charset="0"/>
              <a:buChar char="•"/>
            </a:pPr>
            <a:r>
              <a:rPr lang="it-IT" dirty="0" err="1"/>
              <a:t>Convergence</a:t>
            </a:r>
            <a:r>
              <a:rPr lang="it-IT" dirty="0"/>
              <a:t> </a:t>
            </a:r>
            <a:r>
              <a:rPr lang="it-IT" dirty="0" err="1"/>
              <a:t>is</a:t>
            </a:r>
            <a:r>
              <a:rPr lang="it-IT" dirty="0"/>
              <a:t> </a:t>
            </a:r>
            <a:r>
              <a:rPr lang="it-IT" dirty="0" err="1"/>
              <a:t>difficult</a:t>
            </a:r>
            <a:r>
              <a:rPr lang="it-IT" dirty="0"/>
              <a:t> to </a:t>
            </a:r>
            <a:r>
              <a:rPr lang="it-IT" dirty="0" err="1"/>
              <a:t>guarantee</a:t>
            </a:r>
            <a:r>
              <a:rPr lang="it-IT" dirty="0"/>
              <a:t> (linear </a:t>
            </a:r>
            <a:r>
              <a:rPr lang="it-IT" dirty="0">
                <a:sym typeface="Wingdings" panose="05000000000000000000" pitchFamily="2" charset="2"/>
              </a:rPr>
              <a:t> </a:t>
            </a:r>
            <a:r>
              <a:rPr lang="it-IT" dirty="0" err="1">
                <a:sym typeface="Wingdings" panose="05000000000000000000" pitchFamily="2" charset="2"/>
              </a:rPr>
              <a:t>only</a:t>
            </a:r>
            <a:r>
              <a:rPr lang="it-IT" dirty="0">
                <a:sym typeface="Wingdings" panose="05000000000000000000" pitchFamily="2" charset="2"/>
              </a:rPr>
              <a:t> </a:t>
            </a:r>
            <a:r>
              <a:rPr lang="it-IT" dirty="0" err="1">
                <a:sym typeface="Wingdings" panose="05000000000000000000" pitchFamily="2" charset="2"/>
              </a:rPr>
              <a:t>locally</a:t>
            </a:r>
            <a:r>
              <a:rPr lang="it-IT" dirty="0">
                <a:sym typeface="Wingdings" panose="05000000000000000000" pitchFamily="2" charset="2"/>
              </a:rPr>
              <a:t>, </a:t>
            </a:r>
            <a:r>
              <a:rPr lang="it-IT" dirty="0" err="1">
                <a:sym typeface="Wingdings" panose="05000000000000000000" pitchFamily="2" charset="2"/>
              </a:rPr>
              <a:t>nonlinear</a:t>
            </a:r>
            <a:r>
              <a:rPr lang="it-IT" dirty="0">
                <a:sym typeface="Wingdings" panose="05000000000000000000" pitchFamily="2" charset="2"/>
              </a:rPr>
              <a:t>  </a:t>
            </a:r>
            <a:r>
              <a:rPr lang="it-IT" dirty="0" err="1">
                <a:sym typeface="Wingdings" panose="05000000000000000000" pitchFamily="2" charset="2"/>
              </a:rPr>
              <a:t>only</a:t>
            </a:r>
            <a:r>
              <a:rPr lang="it-IT" dirty="0">
                <a:sym typeface="Wingdings" panose="05000000000000000000" pitchFamily="2" charset="2"/>
              </a:rPr>
              <a:t> with </a:t>
            </a:r>
            <a:r>
              <a:rPr lang="it-IT" dirty="0" err="1">
                <a:sym typeface="Wingdings" panose="05000000000000000000" pitchFamily="2" charset="2"/>
              </a:rPr>
              <a:t>bounded</a:t>
            </a:r>
            <a:r>
              <a:rPr lang="it-IT" dirty="0">
                <a:sym typeface="Wingdings" panose="05000000000000000000" pitchFamily="2" charset="2"/>
              </a:rPr>
              <a:t> </a:t>
            </a:r>
            <a:r>
              <a:rPr lang="it-IT" dirty="0" err="1">
                <a:sym typeface="Wingdings" panose="05000000000000000000" pitchFamily="2" charset="2"/>
              </a:rPr>
              <a:t>velocities</a:t>
            </a:r>
            <a:r>
              <a:rPr lang="it-IT" dirty="0">
                <a:sym typeface="Wingdings" panose="05000000000000000000" pitchFamily="2" charset="2"/>
              </a:rPr>
              <a:t> and </a:t>
            </a:r>
            <a:r>
              <a:rPr lang="it-IT" dirty="0" err="1">
                <a:sym typeface="Wingdings" panose="05000000000000000000" pitchFamily="2" charset="2"/>
              </a:rPr>
              <a:t>bounded</a:t>
            </a:r>
            <a:r>
              <a:rPr lang="it-IT" dirty="0">
                <a:sym typeface="Wingdings" panose="05000000000000000000" pitchFamily="2" charset="2"/>
              </a:rPr>
              <a:t> </a:t>
            </a:r>
            <a:r>
              <a:rPr lang="it-IT" dirty="0" err="1">
                <a:sym typeface="Wingdings" panose="05000000000000000000" pitchFamily="2" charset="2"/>
              </a:rPr>
              <a:t>derivatives</a:t>
            </a:r>
            <a:r>
              <a:rPr lang="it-IT" dirty="0">
                <a:sym typeface="Wingdings" panose="05000000000000000000" pitchFamily="2" charset="2"/>
              </a:rPr>
              <a:t>) </a:t>
            </a:r>
            <a:endParaRPr lang="it-IT" dirty="0"/>
          </a:p>
        </p:txBody>
      </p:sp>
      <p:sp>
        <p:nvSpPr>
          <p:cNvPr id="8" name="TextBox 7">
            <a:extLst>
              <a:ext uri="{FF2B5EF4-FFF2-40B4-BE49-F238E27FC236}">
                <a16:creationId xmlns:a16="http://schemas.microsoft.com/office/drawing/2014/main" id="{B1EE3F39-BFF1-439C-526C-08460841E319}"/>
              </a:ext>
            </a:extLst>
          </p:cNvPr>
          <p:cNvSpPr txBox="1"/>
          <p:nvPr/>
        </p:nvSpPr>
        <p:spPr>
          <a:xfrm>
            <a:off x="6119784" y="1977623"/>
            <a:ext cx="5909173" cy="2308324"/>
          </a:xfrm>
          <a:prstGeom prst="rect">
            <a:avLst/>
          </a:prstGeom>
          <a:noFill/>
          <a:ln>
            <a:solidFill>
              <a:srgbClr val="92D050"/>
            </a:solidFill>
          </a:ln>
        </p:spPr>
        <p:txBody>
          <a:bodyPr wrap="square">
            <a:spAutoFit/>
          </a:bodyPr>
          <a:lstStyle/>
          <a:p>
            <a:r>
              <a:rPr lang="it-IT" sz="1800" b="1" dirty="0"/>
              <a:t>Output </a:t>
            </a:r>
            <a:r>
              <a:rPr lang="it-IT" sz="1800" b="1" dirty="0" err="1"/>
              <a:t>error</a:t>
            </a:r>
            <a:r>
              <a:rPr lang="it-IT" sz="1800" b="1" dirty="0"/>
              <a:t> feedback , B-point</a:t>
            </a:r>
          </a:p>
          <a:p>
            <a:pPr marL="457200" indent="-457200">
              <a:buFont typeface="Arial" panose="020B0604020202020204" pitchFamily="34" charset="0"/>
              <a:buChar char="•"/>
            </a:pPr>
            <a:r>
              <a:rPr lang="it-IT" sz="1800" dirty="0"/>
              <a:t>Theta </a:t>
            </a:r>
            <a:r>
              <a:rPr lang="it-IT" sz="1800" dirty="0" err="1"/>
              <a:t>is</a:t>
            </a:r>
            <a:r>
              <a:rPr lang="it-IT" sz="1800" dirty="0"/>
              <a:t> </a:t>
            </a:r>
            <a:r>
              <a:rPr lang="it-IT" sz="1800" dirty="0" err="1"/>
              <a:t>not</a:t>
            </a:r>
            <a:r>
              <a:rPr lang="it-IT" sz="1800" dirty="0"/>
              <a:t> </a:t>
            </a:r>
            <a:r>
              <a:rPr lang="it-IT" sz="1800" dirty="0" err="1"/>
              <a:t>directly</a:t>
            </a:r>
            <a:r>
              <a:rPr lang="it-IT" sz="1800" dirty="0"/>
              <a:t> </a:t>
            </a:r>
            <a:r>
              <a:rPr lang="it-IT" sz="1800" dirty="0" err="1"/>
              <a:t>controlled</a:t>
            </a:r>
            <a:r>
              <a:rPr lang="it-IT" sz="1800" dirty="0"/>
              <a:t>, </a:t>
            </a:r>
            <a:r>
              <a:rPr lang="it-IT" sz="1800" dirty="0" err="1"/>
              <a:t>but</a:t>
            </a:r>
            <a:r>
              <a:rPr lang="it-IT" sz="1800" dirty="0"/>
              <a:t> </a:t>
            </a:r>
            <a:r>
              <a:rPr lang="it-IT" sz="1800" dirty="0" err="1"/>
              <a:t>coupled</a:t>
            </a:r>
            <a:r>
              <a:rPr lang="it-IT" sz="1800" dirty="0"/>
              <a:t> in the dynamics with x and y</a:t>
            </a:r>
          </a:p>
          <a:p>
            <a:pPr marL="457200" indent="-457200">
              <a:buFont typeface="Arial" panose="020B0604020202020204" pitchFamily="34" charset="0"/>
              <a:buChar char="•"/>
            </a:pPr>
            <a:r>
              <a:rPr lang="it-IT" dirty="0" err="1"/>
              <a:t>It</a:t>
            </a:r>
            <a:r>
              <a:rPr lang="it-IT" dirty="0"/>
              <a:t> works with </a:t>
            </a:r>
            <a:r>
              <a:rPr lang="it-IT" dirty="0" err="1"/>
              <a:t>any</a:t>
            </a:r>
            <a:r>
              <a:rPr lang="it-IT" dirty="0"/>
              <a:t> </a:t>
            </a:r>
            <a:r>
              <a:rPr lang="it-IT" dirty="0" err="1"/>
              <a:t>trajectories</a:t>
            </a:r>
            <a:r>
              <a:rPr lang="it-IT" dirty="0"/>
              <a:t>, </a:t>
            </a:r>
            <a:r>
              <a:rPr lang="it-IT" dirty="0" err="1"/>
              <a:t>given</a:t>
            </a:r>
            <a:r>
              <a:rPr lang="it-IT" dirty="0"/>
              <a:t> in </a:t>
            </a:r>
            <a:r>
              <a:rPr lang="it-IT" dirty="0" err="1"/>
              <a:t>terms</a:t>
            </a:r>
            <a:r>
              <a:rPr lang="it-IT" dirty="0"/>
              <a:t> of </a:t>
            </a:r>
            <a:r>
              <a:rPr lang="it-IT" dirty="0" err="1"/>
              <a:t>xb</a:t>
            </a:r>
            <a:r>
              <a:rPr lang="it-IT" dirty="0"/>
              <a:t> and </a:t>
            </a:r>
            <a:r>
              <a:rPr lang="it-IT" dirty="0" err="1"/>
              <a:t>yb</a:t>
            </a:r>
            <a:r>
              <a:rPr lang="it-IT" dirty="0"/>
              <a:t>, so no </a:t>
            </a:r>
            <a:r>
              <a:rPr lang="it-IT" dirty="0" err="1"/>
              <a:t>smooth</a:t>
            </a:r>
            <a:r>
              <a:rPr lang="it-IT" dirty="0"/>
              <a:t> </a:t>
            </a:r>
            <a:r>
              <a:rPr lang="it-IT" dirty="0" err="1"/>
              <a:t>constraints</a:t>
            </a:r>
            <a:r>
              <a:rPr lang="it-IT" dirty="0"/>
              <a:t> (</a:t>
            </a:r>
            <a:r>
              <a:rPr lang="it-IT" dirty="0" err="1"/>
              <a:t>as</a:t>
            </a:r>
            <a:r>
              <a:rPr lang="it-IT" dirty="0"/>
              <a:t> far </a:t>
            </a:r>
            <a:r>
              <a:rPr lang="it-IT" dirty="0" err="1"/>
              <a:t>as</a:t>
            </a:r>
            <a:r>
              <a:rPr lang="it-IT" dirty="0"/>
              <a:t> b!=0)</a:t>
            </a:r>
            <a:endParaRPr lang="it-IT" sz="1800" dirty="0"/>
          </a:p>
          <a:p>
            <a:pPr marL="457200" indent="-457200">
              <a:buFont typeface="Arial" panose="020B0604020202020204" pitchFamily="34" charset="0"/>
              <a:buChar char="•"/>
            </a:pPr>
            <a:r>
              <a:rPr lang="it-IT" sz="1800" dirty="0"/>
              <a:t>The </a:t>
            </a:r>
            <a:r>
              <a:rPr lang="it-IT" sz="1800" dirty="0" err="1"/>
              <a:t>dynamic</a:t>
            </a:r>
            <a:r>
              <a:rPr lang="it-IT" sz="1800" dirty="0"/>
              <a:t> </a:t>
            </a:r>
            <a:r>
              <a:rPr lang="it-IT" sz="1800" dirty="0" err="1"/>
              <a:t>becomes</a:t>
            </a:r>
            <a:r>
              <a:rPr lang="it-IT" sz="1800" dirty="0"/>
              <a:t> </a:t>
            </a:r>
            <a:r>
              <a:rPr lang="it-IT" sz="1800" dirty="0" err="1"/>
              <a:t>linear,decoupled</a:t>
            </a:r>
            <a:r>
              <a:rPr lang="it-IT" sz="1800" dirty="0"/>
              <a:t>, SISO , single integrator</a:t>
            </a:r>
          </a:p>
          <a:p>
            <a:pPr marL="457200" indent="-457200">
              <a:buFont typeface="Arial" panose="020B0604020202020204" pitchFamily="34" charset="0"/>
              <a:buChar char="•"/>
            </a:pPr>
            <a:r>
              <a:rPr lang="it-IT" sz="1800" dirty="0"/>
              <a:t>Control </a:t>
            </a:r>
            <a:r>
              <a:rPr lang="it-IT" dirty="0"/>
              <a:t>design </a:t>
            </a:r>
            <a:r>
              <a:rPr lang="it-IT" dirty="0" err="1"/>
              <a:t>is</a:t>
            </a:r>
            <a:r>
              <a:rPr lang="it-IT" dirty="0"/>
              <a:t> easy, PD with </a:t>
            </a:r>
            <a:r>
              <a:rPr lang="it-IT" sz="1800" dirty="0"/>
              <a:t>gains TI and &gt; 0</a:t>
            </a:r>
          </a:p>
        </p:txBody>
      </p:sp>
      <p:sp>
        <p:nvSpPr>
          <p:cNvPr id="11" name="TextBox 10">
            <a:extLst>
              <a:ext uri="{FF2B5EF4-FFF2-40B4-BE49-F238E27FC236}">
                <a16:creationId xmlns:a16="http://schemas.microsoft.com/office/drawing/2014/main" id="{A739B05D-8192-EDAE-90E1-CA82908F3125}"/>
              </a:ext>
            </a:extLst>
          </p:cNvPr>
          <p:cNvSpPr txBox="1"/>
          <p:nvPr/>
        </p:nvSpPr>
        <p:spPr>
          <a:xfrm>
            <a:off x="6119784" y="4412151"/>
            <a:ext cx="5909173" cy="2308324"/>
          </a:xfrm>
          <a:prstGeom prst="rect">
            <a:avLst/>
          </a:prstGeom>
          <a:noFill/>
          <a:ln>
            <a:solidFill>
              <a:srgbClr val="FF0000"/>
            </a:solidFill>
          </a:ln>
        </p:spPr>
        <p:txBody>
          <a:bodyPr wrap="square">
            <a:spAutoFit/>
          </a:bodyPr>
          <a:lstStyle/>
          <a:p>
            <a:r>
              <a:rPr lang="it-IT" sz="1800" b="1" dirty="0"/>
              <a:t>Output </a:t>
            </a:r>
            <a:r>
              <a:rPr lang="it-IT" sz="1800" b="1" dirty="0" err="1"/>
              <a:t>error</a:t>
            </a:r>
            <a:r>
              <a:rPr lang="it-IT" sz="1800" b="1" dirty="0"/>
              <a:t> feedback , </a:t>
            </a:r>
            <a:r>
              <a:rPr lang="it-IT" b="1" dirty="0" err="1"/>
              <a:t>f</a:t>
            </a:r>
            <a:r>
              <a:rPr lang="it-IT" sz="1800" b="1" dirty="0" err="1"/>
              <a:t>urther</a:t>
            </a:r>
            <a:r>
              <a:rPr lang="it-IT" sz="1800" b="1" dirty="0"/>
              <a:t>  </a:t>
            </a:r>
            <a:r>
              <a:rPr lang="it-IT" sz="1800" b="1" dirty="0" err="1"/>
              <a:t>derivatives</a:t>
            </a:r>
            <a:endParaRPr lang="it-IT" sz="1800" dirty="0"/>
          </a:p>
          <a:p>
            <a:pPr marL="342900" indent="-342900">
              <a:buFont typeface="Arial" panose="020B0604020202020204" pitchFamily="34" charset="0"/>
              <a:buChar char="•"/>
            </a:pPr>
            <a:r>
              <a:rPr lang="it-IT" sz="1800" dirty="0"/>
              <a:t>Same </a:t>
            </a:r>
            <a:r>
              <a:rPr lang="it-IT" sz="1800" dirty="0" err="1"/>
              <a:t>as</a:t>
            </a:r>
            <a:r>
              <a:rPr lang="it-IT" sz="1800" dirty="0"/>
              <a:t> diff </a:t>
            </a:r>
            <a:r>
              <a:rPr lang="it-IT" sz="1800" dirty="0" err="1"/>
              <a:t>flatn</a:t>
            </a:r>
            <a:r>
              <a:rPr lang="it-IT" sz="1800" dirty="0"/>
              <a:t>, </a:t>
            </a:r>
            <a:r>
              <a:rPr lang="it-IT" sz="1800" dirty="0" err="1"/>
              <a:t>trajectory</a:t>
            </a:r>
            <a:r>
              <a:rPr lang="it-IT" sz="1800" dirty="0"/>
              <a:t> must be </a:t>
            </a:r>
            <a:r>
              <a:rPr lang="it-IT" sz="1800" dirty="0" err="1"/>
              <a:t>smooth</a:t>
            </a:r>
            <a:r>
              <a:rPr lang="it-IT" sz="1800" dirty="0"/>
              <a:t> (</a:t>
            </a:r>
            <a:r>
              <a:rPr lang="it-IT" sz="1800" dirty="0" err="1"/>
              <a:t>differentiable</a:t>
            </a:r>
            <a:r>
              <a:rPr lang="it-IT" sz="1800" dirty="0"/>
              <a:t>) and </a:t>
            </a:r>
            <a:r>
              <a:rPr lang="it-IT" sz="1800" dirty="0" err="1"/>
              <a:t>persistent</a:t>
            </a:r>
            <a:r>
              <a:rPr lang="it-IT" sz="1800" dirty="0"/>
              <a:t> , v!=0 (</a:t>
            </a:r>
            <a:r>
              <a:rPr lang="it-IT" sz="1800" dirty="0" err="1"/>
              <a:t>singular</a:t>
            </a:r>
            <a:r>
              <a:rPr lang="it-IT" sz="1800" dirty="0"/>
              <a:t> mapping)</a:t>
            </a:r>
          </a:p>
          <a:p>
            <a:pPr marL="342900" indent="-342900">
              <a:buFont typeface="Arial" panose="020B0604020202020204" pitchFamily="34" charset="0"/>
              <a:buChar char="•"/>
            </a:pPr>
            <a:r>
              <a:rPr lang="it-IT" sz="1800" dirty="0"/>
              <a:t>System </a:t>
            </a:r>
            <a:r>
              <a:rPr lang="it-IT" sz="1800" dirty="0" err="1"/>
              <a:t>dynamic</a:t>
            </a:r>
            <a:r>
              <a:rPr lang="it-IT" sz="1800" dirty="0"/>
              <a:t> </a:t>
            </a:r>
            <a:r>
              <a:rPr lang="it-IT" sz="1800" dirty="0" err="1"/>
              <a:t>becomes</a:t>
            </a:r>
            <a:r>
              <a:rPr lang="it-IT" sz="1800" dirty="0"/>
              <a:t> </a:t>
            </a:r>
            <a:r>
              <a:rPr lang="it-IT" sz="1800" dirty="0" err="1"/>
              <a:t>decoupled</a:t>
            </a:r>
            <a:r>
              <a:rPr lang="it-IT" sz="1800" dirty="0"/>
              <a:t>, linear, double integrator</a:t>
            </a:r>
          </a:p>
          <a:p>
            <a:pPr marL="342900" indent="-342900">
              <a:buFont typeface="Arial" panose="020B0604020202020204" pitchFamily="34" charset="0"/>
              <a:buChar char="•"/>
            </a:pPr>
            <a:r>
              <a:rPr lang="it-IT" dirty="0"/>
              <a:t>C</a:t>
            </a:r>
            <a:r>
              <a:rPr lang="it-IT" sz="1800" dirty="0"/>
              <a:t>ontroller design </a:t>
            </a:r>
            <a:r>
              <a:rPr lang="it-IT" sz="1800" dirty="0" err="1"/>
              <a:t>is</a:t>
            </a:r>
            <a:r>
              <a:rPr lang="it-IT" sz="1800" dirty="0"/>
              <a:t> </a:t>
            </a:r>
            <a:r>
              <a:rPr lang="it-IT" sz="1800" dirty="0" err="1"/>
              <a:t>quite</a:t>
            </a:r>
            <a:r>
              <a:rPr lang="it-IT" sz="1800" dirty="0"/>
              <a:t> easy, gains TI and &gt;0 (</a:t>
            </a:r>
            <a:r>
              <a:rPr lang="it-IT" sz="1800" dirty="0" err="1"/>
              <a:t>but</a:t>
            </a:r>
            <a:r>
              <a:rPr lang="it-IT" sz="1800" dirty="0"/>
              <a:t> </a:t>
            </a:r>
            <a:r>
              <a:rPr lang="it-IT" dirty="0" err="1"/>
              <a:t>there</a:t>
            </a:r>
            <a:r>
              <a:rPr lang="it-IT" dirty="0"/>
              <a:t> are </a:t>
            </a:r>
            <a:r>
              <a:rPr lang="it-IT" sz="1800" dirty="0"/>
              <a:t>4 gains)</a:t>
            </a:r>
          </a:p>
        </p:txBody>
      </p:sp>
      <p:cxnSp>
        <p:nvCxnSpPr>
          <p:cNvPr id="14" name="Connettore 2 19">
            <a:extLst>
              <a:ext uri="{FF2B5EF4-FFF2-40B4-BE49-F238E27FC236}">
                <a16:creationId xmlns:a16="http://schemas.microsoft.com/office/drawing/2014/main" id="{063BA013-D88A-F3AF-15BC-8920777FD2E4}"/>
              </a:ext>
            </a:extLst>
          </p:cNvPr>
          <p:cNvCxnSpPr>
            <a:cxnSpLocks/>
          </p:cNvCxnSpPr>
          <p:nvPr/>
        </p:nvCxnSpPr>
        <p:spPr>
          <a:xfrm flipH="1" flipV="1">
            <a:off x="10325638" y="1497364"/>
            <a:ext cx="521038" cy="4802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967FD18-50DE-6580-329F-C3D215C885B1}"/>
              </a:ext>
            </a:extLst>
          </p:cNvPr>
          <p:cNvSpPr txBox="1"/>
          <p:nvPr/>
        </p:nvSpPr>
        <p:spPr>
          <a:xfrm>
            <a:off x="7424851" y="1283467"/>
            <a:ext cx="3299037" cy="369332"/>
          </a:xfrm>
          <a:prstGeom prst="rect">
            <a:avLst/>
          </a:prstGeom>
          <a:noFill/>
        </p:spPr>
        <p:txBody>
          <a:bodyPr wrap="square" rtlCol="0">
            <a:spAutoFit/>
          </a:bodyPr>
          <a:lstStyle/>
          <a:p>
            <a:r>
              <a:rPr lang="it-IT" dirty="0">
                <a:solidFill>
                  <a:srgbClr val="FF0000"/>
                </a:solidFill>
              </a:rPr>
              <a:t>BEST AMONG THE FOUR</a:t>
            </a:r>
          </a:p>
        </p:txBody>
      </p:sp>
    </p:spTree>
    <p:extLst>
      <p:ext uri="{BB962C8B-B14F-4D97-AF65-F5344CB8AC3E}">
        <p14:creationId xmlns:p14="http://schemas.microsoft.com/office/powerpoint/2010/main" val="38018412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normAutofit/>
          </a:bodyPr>
          <a:lstStyle/>
          <a:p>
            <a:r>
              <a:rPr lang="it-IT" sz="3000" dirty="0" err="1"/>
              <a:t>Final</a:t>
            </a:r>
            <a:r>
              <a:rPr lang="it-IT" sz="3000" dirty="0"/>
              <a:t> </a:t>
            </a:r>
            <a:r>
              <a:rPr lang="it-IT" sz="3000" dirty="0" err="1"/>
              <a:t>considerations</a:t>
            </a:r>
            <a:r>
              <a:rPr lang="it-IT" sz="3000" dirty="0"/>
              <a:t> - </a:t>
            </a:r>
            <a:r>
              <a:rPr lang="it-IT" sz="3000" dirty="0" err="1"/>
              <a:t>regulation</a:t>
            </a:r>
            <a:endParaRPr lang="it-IT" sz="30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8D43927-C96C-8340-E0FE-21EAC3F35A3A}"/>
              </a:ext>
            </a:extLst>
          </p:cNvPr>
          <p:cNvSpPr txBox="1"/>
          <p:nvPr/>
        </p:nvSpPr>
        <p:spPr>
          <a:xfrm>
            <a:off x="456000" y="2384231"/>
            <a:ext cx="4610675" cy="1477328"/>
          </a:xfrm>
          <a:prstGeom prst="rect">
            <a:avLst/>
          </a:prstGeom>
          <a:noFill/>
          <a:ln>
            <a:solidFill>
              <a:srgbClr val="92D050"/>
            </a:solidFill>
          </a:ln>
        </p:spPr>
        <p:txBody>
          <a:bodyPr wrap="square">
            <a:spAutoFit/>
          </a:bodyPr>
          <a:lstStyle/>
          <a:p>
            <a:r>
              <a:rPr lang="it-IT" sz="1800" b="1" dirty="0" err="1"/>
              <a:t>Cartesian</a:t>
            </a:r>
            <a:r>
              <a:rPr lang="it-IT" sz="1800" b="1" dirty="0"/>
              <a:t> </a:t>
            </a:r>
            <a:r>
              <a:rPr lang="it-IT" sz="1800" b="1" dirty="0" err="1"/>
              <a:t>regulation</a:t>
            </a:r>
            <a:endParaRPr lang="it-IT" sz="1800" b="1" dirty="0"/>
          </a:p>
          <a:p>
            <a:pPr marL="342900" indent="-342900">
              <a:buFont typeface="Arial" panose="020B0604020202020204" pitchFamily="34" charset="0"/>
              <a:buChar char="•"/>
            </a:pPr>
            <a:r>
              <a:rPr lang="it-IT" sz="1800" dirty="0"/>
              <a:t>Theta non </a:t>
            </a:r>
            <a:r>
              <a:rPr lang="it-IT" sz="1800" dirty="0" err="1"/>
              <a:t>controlled</a:t>
            </a:r>
            <a:endParaRPr lang="it-IT" sz="1800" dirty="0"/>
          </a:p>
          <a:p>
            <a:pPr marL="342900" indent="-342900">
              <a:buFont typeface="Arial" panose="020B0604020202020204" pitchFamily="34" charset="0"/>
              <a:buChar char="•"/>
            </a:pPr>
            <a:r>
              <a:rPr lang="it-IT" dirty="0"/>
              <a:t>v</a:t>
            </a:r>
            <a:r>
              <a:rPr lang="it-IT" sz="1800" dirty="0"/>
              <a:t> </a:t>
            </a:r>
            <a:r>
              <a:rPr lang="it-IT" sz="1800" dirty="0" err="1"/>
              <a:t>proportional</a:t>
            </a:r>
            <a:r>
              <a:rPr lang="it-IT" sz="1800" dirty="0"/>
              <a:t> to </a:t>
            </a:r>
            <a:r>
              <a:rPr lang="it-IT" sz="1800" dirty="0" err="1"/>
              <a:t>ep</a:t>
            </a:r>
            <a:r>
              <a:rPr lang="it-IT" sz="1800" dirty="0"/>
              <a:t> </a:t>
            </a:r>
          </a:p>
          <a:p>
            <a:pPr marL="342900" indent="-342900">
              <a:buFont typeface="Arial" panose="020B0604020202020204" pitchFamily="34" charset="0"/>
              <a:buChar char="•"/>
            </a:pPr>
            <a:r>
              <a:rPr lang="it-IT" sz="1800" dirty="0"/>
              <a:t>Controller </a:t>
            </a:r>
            <a:r>
              <a:rPr lang="it-IT" dirty="0"/>
              <a:t>design </a:t>
            </a:r>
            <a:r>
              <a:rPr lang="it-IT" sz="1800" dirty="0" err="1"/>
              <a:t>simple</a:t>
            </a:r>
            <a:r>
              <a:rPr lang="it-IT" sz="1800" dirty="0"/>
              <a:t>, 2 gains &gt; 0 </a:t>
            </a:r>
          </a:p>
          <a:p>
            <a:pPr marL="342900" indent="-342900">
              <a:buFont typeface="Arial" panose="020B0604020202020204" pitchFamily="34" charset="0"/>
              <a:buChar char="•"/>
            </a:pPr>
            <a:r>
              <a:rPr lang="it-IT" dirty="0"/>
              <a:t>N</a:t>
            </a:r>
            <a:r>
              <a:rPr lang="it-IT" sz="1800" dirty="0"/>
              <a:t>o </a:t>
            </a:r>
            <a:r>
              <a:rPr lang="it-IT" sz="1800" dirty="0" err="1"/>
              <a:t>singularities</a:t>
            </a:r>
            <a:r>
              <a:rPr lang="it-IT" sz="1800" dirty="0"/>
              <a:t> </a:t>
            </a:r>
            <a:r>
              <a:rPr lang="it-IT" sz="1800" dirty="0" err="1"/>
              <a:t>issues</a:t>
            </a:r>
            <a:endParaRPr lang="it-IT" sz="1800" dirty="0"/>
          </a:p>
        </p:txBody>
      </p:sp>
      <p:sp>
        <p:nvSpPr>
          <p:cNvPr id="5" name="TextBox 4">
            <a:extLst>
              <a:ext uri="{FF2B5EF4-FFF2-40B4-BE49-F238E27FC236}">
                <a16:creationId xmlns:a16="http://schemas.microsoft.com/office/drawing/2014/main" id="{BBC9955A-B145-A215-95D8-701B9A7DD618}"/>
              </a:ext>
            </a:extLst>
          </p:cNvPr>
          <p:cNvSpPr txBox="1"/>
          <p:nvPr/>
        </p:nvSpPr>
        <p:spPr>
          <a:xfrm>
            <a:off x="456000" y="4266663"/>
            <a:ext cx="6549500" cy="2031325"/>
          </a:xfrm>
          <a:prstGeom prst="rect">
            <a:avLst/>
          </a:prstGeom>
          <a:noFill/>
          <a:ln>
            <a:solidFill>
              <a:srgbClr val="FF0000"/>
            </a:solidFill>
          </a:ln>
        </p:spPr>
        <p:txBody>
          <a:bodyPr wrap="square">
            <a:spAutoFit/>
          </a:bodyPr>
          <a:lstStyle/>
          <a:p>
            <a:r>
              <a:rPr lang="it-IT" sz="1800" b="1" dirty="0"/>
              <a:t>Posture </a:t>
            </a:r>
            <a:r>
              <a:rPr lang="it-IT" sz="1800" b="1" dirty="0" err="1"/>
              <a:t>regulation</a:t>
            </a:r>
            <a:endParaRPr lang="it-IT" sz="1800" b="1" dirty="0"/>
          </a:p>
          <a:p>
            <a:pPr marL="342900" indent="-342900">
              <a:buFont typeface="Arial" panose="020B0604020202020204" pitchFamily="34" charset="0"/>
              <a:buChar char="•"/>
            </a:pPr>
            <a:r>
              <a:rPr lang="it-IT" sz="1800" dirty="0"/>
              <a:t>Theta </a:t>
            </a:r>
            <a:r>
              <a:rPr lang="it-IT" sz="1800" dirty="0" err="1"/>
              <a:t>is</a:t>
            </a:r>
            <a:r>
              <a:rPr lang="it-IT" sz="1800" dirty="0"/>
              <a:t> </a:t>
            </a:r>
            <a:r>
              <a:rPr lang="it-IT" sz="1800" dirty="0" err="1"/>
              <a:t>now</a:t>
            </a:r>
            <a:r>
              <a:rPr lang="it-IT" sz="1800" dirty="0"/>
              <a:t> </a:t>
            </a:r>
            <a:r>
              <a:rPr lang="it-IT" sz="1800" dirty="0" err="1"/>
              <a:t>controlled</a:t>
            </a:r>
            <a:r>
              <a:rPr lang="it-IT" sz="1800" dirty="0"/>
              <a:t> </a:t>
            </a:r>
            <a:r>
              <a:rPr lang="it-IT" sz="1800" dirty="0" err="1"/>
              <a:t>but</a:t>
            </a:r>
            <a:r>
              <a:rPr lang="it-IT" sz="1800" dirty="0"/>
              <a:t> </a:t>
            </a:r>
            <a:r>
              <a:rPr lang="it-IT" sz="1800" dirty="0" err="1"/>
              <a:t>indirectly</a:t>
            </a:r>
            <a:r>
              <a:rPr lang="it-IT" sz="1800" dirty="0"/>
              <a:t> (</a:t>
            </a:r>
            <a:r>
              <a:rPr lang="it-IT" sz="1800" dirty="0" err="1"/>
              <a:t>through</a:t>
            </a:r>
            <a:r>
              <a:rPr lang="it-IT" sz="1800" dirty="0"/>
              <a:t> gamma and delta)</a:t>
            </a:r>
          </a:p>
          <a:p>
            <a:pPr marL="342900" indent="-342900">
              <a:buFont typeface="Arial" panose="020B0604020202020204" pitchFamily="34" charset="0"/>
              <a:buChar char="•"/>
            </a:pPr>
            <a:r>
              <a:rPr lang="it-IT" sz="1800" dirty="0"/>
              <a:t>Controller design </a:t>
            </a:r>
            <a:r>
              <a:rPr lang="it-IT" sz="1800" dirty="0" err="1"/>
              <a:t>is</a:t>
            </a:r>
            <a:r>
              <a:rPr lang="it-IT" sz="1800" dirty="0"/>
              <a:t> more </a:t>
            </a:r>
            <a:r>
              <a:rPr lang="it-IT" sz="1800" dirty="0" err="1"/>
              <a:t>difficult</a:t>
            </a:r>
            <a:r>
              <a:rPr lang="it-IT" sz="1800" dirty="0"/>
              <a:t>, 3 gains</a:t>
            </a:r>
            <a:r>
              <a:rPr lang="it-IT" dirty="0"/>
              <a:t> and gamma </a:t>
            </a:r>
            <a:r>
              <a:rPr lang="it-IT" dirty="0" err="1"/>
              <a:t>at</a:t>
            </a:r>
            <a:r>
              <a:rPr lang="it-IT" dirty="0"/>
              <a:t> the </a:t>
            </a:r>
            <a:r>
              <a:rPr lang="it-IT" dirty="0" err="1"/>
              <a:t>denom</a:t>
            </a:r>
            <a:r>
              <a:rPr lang="it-IT" dirty="0"/>
              <a:t> (</a:t>
            </a:r>
            <a:r>
              <a:rPr lang="it-IT" dirty="0" err="1"/>
              <a:t>even</a:t>
            </a:r>
            <a:r>
              <a:rPr lang="it-IT" dirty="0"/>
              <a:t> </a:t>
            </a:r>
            <a:r>
              <a:rPr lang="it-IT" dirty="0" err="1"/>
              <a:t>if</a:t>
            </a:r>
            <a:r>
              <a:rPr lang="it-IT" dirty="0"/>
              <a:t> </a:t>
            </a:r>
            <a:r>
              <a:rPr lang="it-IT" dirty="0" err="1"/>
              <a:t>there</a:t>
            </a:r>
            <a:r>
              <a:rPr lang="it-IT" dirty="0"/>
              <a:t> </a:t>
            </a:r>
            <a:r>
              <a:rPr lang="it-IT" dirty="0" err="1"/>
              <a:t>is</a:t>
            </a:r>
            <a:r>
              <a:rPr lang="it-IT" dirty="0"/>
              <a:t> </a:t>
            </a:r>
            <a:r>
              <a:rPr lang="it-IT" dirty="0" err="1"/>
              <a:t>semplification</a:t>
            </a:r>
            <a:r>
              <a:rPr lang="it-IT" dirty="0"/>
              <a:t> in case)</a:t>
            </a:r>
            <a:endParaRPr lang="it-IT" sz="1800" dirty="0"/>
          </a:p>
          <a:p>
            <a:pPr marL="342900" indent="-342900">
              <a:buFont typeface="Arial" panose="020B0604020202020204" pitchFamily="34" charset="0"/>
              <a:buChar char="•"/>
            </a:pPr>
            <a:r>
              <a:rPr lang="it-IT" sz="1800" dirty="0" err="1"/>
              <a:t>Singularity</a:t>
            </a:r>
            <a:r>
              <a:rPr lang="it-IT" sz="1800" dirty="0"/>
              <a:t> </a:t>
            </a:r>
            <a:r>
              <a:rPr lang="it-IT" sz="1800" dirty="0" err="1"/>
              <a:t>problem</a:t>
            </a:r>
            <a:r>
              <a:rPr lang="it-IT" sz="1800" dirty="0"/>
              <a:t> in rho=0 </a:t>
            </a:r>
            <a:r>
              <a:rPr lang="it-IT" sz="1800" dirty="0">
                <a:sym typeface="Wingdings" panose="05000000000000000000" pitchFamily="2" charset="2"/>
              </a:rPr>
              <a:t> </a:t>
            </a:r>
            <a:r>
              <a:rPr lang="it-IT" sz="1800" dirty="0" err="1">
                <a:sym typeface="Wingdings" panose="05000000000000000000" pitchFamily="2" charset="2"/>
              </a:rPr>
              <a:t>solved</a:t>
            </a:r>
            <a:r>
              <a:rPr lang="it-IT" sz="1800" dirty="0">
                <a:sym typeface="Wingdings" panose="05000000000000000000" pitchFamily="2" charset="2"/>
              </a:rPr>
              <a:t> by </a:t>
            </a:r>
            <a:r>
              <a:rPr lang="it-IT" sz="1800" dirty="0" err="1">
                <a:sym typeface="Wingdings" panose="05000000000000000000" pitchFamily="2" charset="2"/>
              </a:rPr>
              <a:t>shifting</a:t>
            </a:r>
            <a:r>
              <a:rPr lang="it-IT" sz="1800" dirty="0">
                <a:sym typeface="Wingdings" panose="05000000000000000000" pitchFamily="2" charset="2"/>
              </a:rPr>
              <a:t> </a:t>
            </a:r>
            <a:r>
              <a:rPr lang="it-IT" sz="1800" dirty="0" err="1">
                <a:sym typeface="Wingdings" panose="05000000000000000000" pitchFamily="2" charset="2"/>
              </a:rPr>
              <a:t>singularity</a:t>
            </a:r>
            <a:r>
              <a:rPr lang="it-IT" sz="1800" dirty="0">
                <a:sym typeface="Wingdings" panose="05000000000000000000" pitchFamily="2" charset="2"/>
              </a:rPr>
              <a:t> in input</a:t>
            </a:r>
          </a:p>
        </p:txBody>
      </p:sp>
    </p:spTree>
    <p:extLst>
      <p:ext uri="{BB962C8B-B14F-4D97-AF65-F5344CB8AC3E}">
        <p14:creationId xmlns:p14="http://schemas.microsoft.com/office/powerpoint/2010/main" val="2754530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t>Obstacle</a:t>
            </a:r>
            <a:r>
              <a:rPr lang="it-IT" dirty="0"/>
              <a:t> </a:t>
            </a:r>
            <a:r>
              <a:rPr lang="it-IT" dirty="0" err="1"/>
              <a:t>avoidance</a:t>
            </a:r>
            <a:endParaRPr lang="it-IT" dirty="0"/>
          </a:p>
        </p:txBody>
      </p:sp>
      <p:sp>
        <p:nvSpPr>
          <p:cNvPr id="3" name="Segnaposto contenuto 2">
            <a:extLst>
              <a:ext uri="{FF2B5EF4-FFF2-40B4-BE49-F238E27FC236}">
                <a16:creationId xmlns:a16="http://schemas.microsoft.com/office/drawing/2014/main" id="{780C1B7A-3BE4-8228-18EA-8D2E595B5A6D}"/>
              </a:ext>
            </a:extLst>
          </p:cNvPr>
          <p:cNvSpPr>
            <a:spLocks noGrp="1"/>
          </p:cNvSpPr>
          <p:nvPr>
            <p:ph sz="quarter" idx="10"/>
          </p:nvPr>
        </p:nvSpPr>
        <p:spPr>
          <a:xfrm>
            <a:off x="194742" y="2341221"/>
            <a:ext cx="5380941" cy="3578539"/>
          </a:xfrm>
        </p:spPr>
        <p:txBody>
          <a:bodyPr>
            <a:normAutofit/>
          </a:bodyPr>
          <a:lstStyle/>
          <a:p>
            <a:pPr marL="457200" indent="-457200">
              <a:buClr>
                <a:srgbClr val="C00000"/>
              </a:buClr>
              <a:buFont typeface="Arial" panose="020B0604020202020204" pitchFamily="34" charset="0"/>
              <a:buChar char="•"/>
            </a:pPr>
            <a:r>
              <a:rPr lang="it-IT" sz="1800" dirty="0"/>
              <a:t>The </a:t>
            </a:r>
            <a:r>
              <a:rPr lang="it-IT" sz="1800" dirty="0" err="1"/>
              <a:t>unicyle</a:t>
            </a:r>
            <a:r>
              <a:rPr lang="it-IT" sz="1800" dirty="0"/>
              <a:t> after </a:t>
            </a:r>
            <a:r>
              <a:rPr lang="it-IT" sz="1800" dirty="0" err="1"/>
              <a:t>detecting</a:t>
            </a:r>
            <a:r>
              <a:rPr lang="it-IT" sz="1800" dirty="0"/>
              <a:t> the </a:t>
            </a:r>
            <a:r>
              <a:rPr lang="it-IT" sz="1800" dirty="0" err="1"/>
              <a:t>obstacle</a:t>
            </a:r>
            <a:r>
              <a:rPr lang="it-IT" sz="1800" dirty="0"/>
              <a:t> </a:t>
            </a:r>
            <a:r>
              <a:rPr lang="it-IT" sz="1800" dirty="0" err="1"/>
              <a:t>progressively</a:t>
            </a:r>
            <a:r>
              <a:rPr lang="it-IT" sz="1800" dirty="0"/>
              <a:t> </a:t>
            </a:r>
            <a:r>
              <a:rPr lang="it-IT" sz="1800" dirty="0" err="1"/>
              <a:t>reaches</a:t>
            </a:r>
            <a:r>
              <a:rPr lang="it-IT" sz="1800" dirty="0"/>
              <a:t> the second lane, after </a:t>
            </a:r>
            <a:r>
              <a:rPr lang="it-IT" sz="1800" dirty="0" err="1"/>
              <a:t>overtaking</a:t>
            </a:r>
            <a:r>
              <a:rPr lang="it-IT" sz="1800" dirty="0"/>
              <a:t> the </a:t>
            </a:r>
            <a:r>
              <a:rPr lang="it-IT" sz="1800" dirty="0" err="1"/>
              <a:t>obstacle</a:t>
            </a:r>
            <a:r>
              <a:rPr lang="it-IT" sz="1800" dirty="0"/>
              <a:t> </a:t>
            </a:r>
            <a:r>
              <a:rPr lang="it-IT" sz="1800" dirty="0" err="1"/>
              <a:t>it</a:t>
            </a:r>
            <a:r>
              <a:rPr lang="it-IT" sz="1800" dirty="0"/>
              <a:t> </a:t>
            </a:r>
            <a:r>
              <a:rPr lang="it-IT" sz="1800" dirty="0" err="1"/>
              <a:t>progressively</a:t>
            </a:r>
            <a:r>
              <a:rPr lang="it-IT" sz="1800" dirty="0"/>
              <a:t> </a:t>
            </a:r>
            <a:r>
              <a:rPr lang="it-IT" sz="1800" dirty="0" err="1"/>
              <a:t>returns</a:t>
            </a:r>
            <a:r>
              <a:rPr lang="it-IT" sz="1800" dirty="0"/>
              <a:t> to the first lane</a:t>
            </a:r>
          </a:p>
          <a:p>
            <a:pPr>
              <a:buClr>
                <a:srgbClr val="C00000"/>
              </a:buClr>
            </a:pPr>
            <a:endParaRPr lang="it-IT" sz="1800" dirty="0"/>
          </a:p>
          <a:p>
            <a:pPr marL="457200" indent="-457200">
              <a:buClr>
                <a:srgbClr val="C00000"/>
              </a:buClr>
              <a:buFont typeface="Arial" panose="020B0604020202020204" pitchFamily="34" charset="0"/>
              <a:buChar char="•"/>
            </a:pPr>
            <a:endParaRPr lang="it-IT" sz="1800" dirty="0"/>
          </a:p>
          <a:p>
            <a:pPr marL="457200" indent="-457200">
              <a:buClr>
                <a:srgbClr val="C00000"/>
              </a:buClr>
              <a:buFont typeface="Arial" panose="020B0604020202020204" pitchFamily="34" charset="0"/>
              <a:buChar char="•"/>
            </a:pPr>
            <a:r>
              <a:rPr lang="it-IT" sz="1800" dirty="0"/>
              <a:t>To </a:t>
            </a:r>
            <a:r>
              <a:rPr lang="it-IT" sz="1800" dirty="0" err="1"/>
              <a:t>ensure</a:t>
            </a:r>
            <a:r>
              <a:rPr lang="it-IT" sz="1800" dirty="0"/>
              <a:t> a </a:t>
            </a:r>
            <a:r>
              <a:rPr lang="it-IT" sz="1800" dirty="0" err="1"/>
              <a:t>smooth</a:t>
            </a:r>
            <a:r>
              <a:rPr lang="it-IT" sz="1800" dirty="0"/>
              <a:t> and </a:t>
            </a:r>
            <a:r>
              <a:rPr lang="it-IT" sz="1800" dirty="0" err="1"/>
              <a:t>continuous</a:t>
            </a:r>
            <a:r>
              <a:rPr lang="it-IT" sz="1800" dirty="0"/>
              <a:t> </a:t>
            </a:r>
            <a:r>
              <a:rPr lang="it-IT" sz="1800" dirty="0" err="1"/>
              <a:t>trajectory</a:t>
            </a:r>
            <a:r>
              <a:rPr lang="it-IT" sz="1800" dirty="0"/>
              <a:t> </a:t>
            </a:r>
            <a:r>
              <a:rPr lang="it-IT" sz="1800" dirty="0" err="1"/>
              <a:t>during</a:t>
            </a:r>
            <a:r>
              <a:rPr lang="it-IT" sz="1800" dirty="0"/>
              <a:t> the </a:t>
            </a:r>
            <a:r>
              <a:rPr lang="it-IT" sz="1800" dirty="0" err="1"/>
              <a:t>changing</a:t>
            </a:r>
            <a:r>
              <a:rPr lang="it-IT" sz="1800" dirty="0"/>
              <a:t> lane procedure a </a:t>
            </a:r>
            <a:r>
              <a:rPr lang="it-IT" sz="1800" dirty="0" err="1"/>
              <a:t>sigmoid</a:t>
            </a:r>
            <a:r>
              <a:rPr lang="it-IT" sz="1800" dirty="0"/>
              <a:t> </a:t>
            </a:r>
            <a:r>
              <a:rPr lang="it-IT" sz="1800" dirty="0" err="1"/>
              <a:t>function</a:t>
            </a:r>
            <a:r>
              <a:rPr lang="it-IT" sz="1800" dirty="0"/>
              <a:t> </a:t>
            </a:r>
            <a:r>
              <a:rPr lang="it-IT" sz="1800" dirty="0" err="1"/>
              <a:t>has</a:t>
            </a:r>
            <a:r>
              <a:rPr lang="it-IT" sz="1800" dirty="0"/>
              <a:t> </a:t>
            </a:r>
            <a:r>
              <a:rPr lang="it-IT" sz="1800" dirty="0" err="1"/>
              <a:t>been</a:t>
            </a:r>
            <a:r>
              <a:rPr lang="it-IT" sz="1800" dirty="0"/>
              <a:t> </a:t>
            </a:r>
            <a:r>
              <a:rPr lang="it-IT" sz="1800" dirty="0" err="1"/>
              <a:t>used</a:t>
            </a:r>
            <a:endParaRPr lang="it-IT" sz="1800"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descr="Immagine che contiene schermata, design, Rettangolo, linea&#10;&#10;Descrizione generata automaticamente">
            <a:extLst>
              <a:ext uri="{FF2B5EF4-FFF2-40B4-BE49-F238E27FC236}">
                <a16:creationId xmlns:a16="http://schemas.microsoft.com/office/drawing/2014/main" id="{1C2C6CAF-8052-852C-BDEF-D757240EF876}"/>
              </a:ext>
            </a:extLst>
          </p:cNvPr>
          <p:cNvPicPr>
            <a:picLocks noChangeAspect="1"/>
          </p:cNvPicPr>
          <p:nvPr/>
        </p:nvPicPr>
        <p:blipFill>
          <a:blip r:embed="rId4" cstate="print">
            <a:extLst>
              <a:ext uri="{28A0092B-C50C-407E-A947-70E740481C1C}">
                <a14:useLocalDpi xmlns:a14="http://schemas.microsoft.com/office/drawing/2010/main" val="0"/>
              </a:ext>
            </a:extLst>
          </a:blip>
          <a:srcRect l="-423" t="15494" r="-2086" b="12734"/>
          <a:stretch/>
        </p:blipFill>
        <p:spPr>
          <a:xfrm>
            <a:off x="5677067" y="1747221"/>
            <a:ext cx="6413549" cy="2946322"/>
          </a:xfrm>
          <a:prstGeom prst="rect">
            <a:avLst/>
          </a:prstGeom>
        </p:spPr>
      </p:pic>
      <p:pic>
        <p:nvPicPr>
          <p:cNvPr id="11" name="Immagine 10">
            <a:extLst>
              <a:ext uri="{FF2B5EF4-FFF2-40B4-BE49-F238E27FC236}">
                <a16:creationId xmlns:a16="http://schemas.microsoft.com/office/drawing/2014/main" id="{FF158229-6334-38B7-95FF-203608456DB1}"/>
              </a:ext>
            </a:extLst>
          </p:cNvPr>
          <p:cNvPicPr>
            <a:picLocks noChangeAspect="1"/>
          </p:cNvPicPr>
          <p:nvPr/>
        </p:nvPicPr>
        <p:blipFill>
          <a:blip r:embed="rId5"/>
          <a:stretch>
            <a:fillRect/>
          </a:stretch>
        </p:blipFill>
        <p:spPr>
          <a:xfrm>
            <a:off x="5275187" y="5035773"/>
            <a:ext cx="6253985" cy="1380750"/>
          </a:xfrm>
          <a:prstGeom prst="rect">
            <a:avLst/>
          </a:prstGeom>
        </p:spPr>
      </p:pic>
    </p:spTree>
    <p:extLst>
      <p:ext uri="{BB962C8B-B14F-4D97-AF65-F5344CB8AC3E}">
        <p14:creationId xmlns:p14="http://schemas.microsoft.com/office/powerpoint/2010/main" val="39572158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AFC5D-5D15-B037-F2E6-660C418B293F}"/>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E6E0BDC9-7170-C593-DF61-F10FD5343778}"/>
              </a:ext>
            </a:extLst>
          </p:cNvPr>
          <p:cNvPicPr>
            <a:picLocks noChangeAspect="1" noChangeArrowheads="1"/>
          </p:cNvPicPr>
          <p:nvPr/>
        </p:nvPicPr>
        <p:blipFill>
          <a:blip r:embed="rId4" cstate="print">
            <a:biLevel thresh="25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6" name="Video senza titolo - Realizzato con Clipchamp (3)">
            <a:hlinkClick r:id="" action="ppaction://media"/>
            <a:extLst>
              <a:ext uri="{FF2B5EF4-FFF2-40B4-BE49-F238E27FC236}">
                <a16:creationId xmlns:a16="http://schemas.microsoft.com/office/drawing/2014/main" id="{FC411168-6FD6-8735-3C4C-9EFA7825C4EC}"/>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b="6492"/>
          <a:stretch/>
        </p:blipFill>
        <p:spPr>
          <a:xfrm>
            <a:off x="865442" y="1206795"/>
            <a:ext cx="10461116" cy="5502349"/>
          </a:xfrm>
          <a:prstGeom prst="rect">
            <a:avLst/>
          </a:prstGeom>
        </p:spPr>
      </p:pic>
    </p:spTree>
    <p:extLst>
      <p:ext uri="{BB962C8B-B14F-4D97-AF65-F5344CB8AC3E}">
        <p14:creationId xmlns:p14="http://schemas.microsoft.com/office/powerpoint/2010/main" val="230092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824B18-3F7B-AD45-5756-5DB1840B6F50}"/>
              </a:ext>
            </a:extLst>
          </p:cNvPr>
          <p:cNvSpPr>
            <a:spLocks noGrp="1"/>
          </p:cNvSpPr>
          <p:nvPr>
            <p:ph type="title"/>
          </p:nvPr>
        </p:nvSpPr>
        <p:spPr/>
        <p:txBody>
          <a:bodyPr/>
          <a:lstStyle/>
          <a:p>
            <a:r>
              <a:rPr lang="it-IT" dirty="0" err="1"/>
              <a:t>Obstacle</a:t>
            </a:r>
            <a:r>
              <a:rPr lang="it-IT" dirty="0"/>
              <a:t> </a:t>
            </a:r>
            <a:r>
              <a:rPr lang="it-IT" dirty="0" err="1"/>
              <a:t>avoidance</a:t>
            </a:r>
            <a:endParaRPr lang="it-IT" dirty="0"/>
          </a:p>
        </p:txBody>
      </p:sp>
      <p:pic>
        <p:nvPicPr>
          <p:cNvPr id="7" name="Picture 2" descr="Universita' di Padova DEI (Dip Ingegneria Informazione) Accesso PaperCut">
            <a:extLst>
              <a:ext uri="{FF2B5EF4-FFF2-40B4-BE49-F238E27FC236}">
                <a16:creationId xmlns:a16="http://schemas.microsoft.com/office/drawing/2014/main" id="{5BD5D0BD-F9D7-8AA8-1ADB-9C3817E8BB80}"/>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B0CFB0D5-3233-B029-D029-462C2322D0F3}"/>
              </a:ext>
            </a:extLst>
          </p:cNvPr>
          <p:cNvPicPr>
            <a:picLocks noChangeAspect="1"/>
          </p:cNvPicPr>
          <p:nvPr/>
        </p:nvPicPr>
        <p:blipFill>
          <a:blip r:embed="rId4"/>
          <a:srcRect l="4232" b="4232"/>
          <a:stretch/>
        </p:blipFill>
        <p:spPr>
          <a:xfrm>
            <a:off x="550996" y="2729114"/>
            <a:ext cx="3600635" cy="3619686"/>
          </a:xfrm>
          <a:prstGeom prst="rect">
            <a:avLst/>
          </a:prstGeom>
        </p:spPr>
      </p:pic>
      <p:sp>
        <p:nvSpPr>
          <p:cNvPr id="11" name="Arrow: Right 12">
            <a:extLst>
              <a:ext uri="{FF2B5EF4-FFF2-40B4-BE49-F238E27FC236}">
                <a16:creationId xmlns:a16="http://schemas.microsoft.com/office/drawing/2014/main" id="{39F888CB-FBA2-6921-C1C1-8312FEDC6F7E}"/>
              </a:ext>
            </a:extLst>
          </p:cNvPr>
          <p:cNvSpPr/>
          <p:nvPr/>
        </p:nvSpPr>
        <p:spPr>
          <a:xfrm rot="-540000">
            <a:off x="2970636" y="3975582"/>
            <a:ext cx="1551628" cy="17140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magine 12">
            <a:extLst>
              <a:ext uri="{FF2B5EF4-FFF2-40B4-BE49-F238E27FC236}">
                <a16:creationId xmlns:a16="http://schemas.microsoft.com/office/drawing/2014/main" id="{3229F772-C2C4-7C92-3F80-AD5E396757F7}"/>
              </a:ext>
            </a:extLst>
          </p:cNvPr>
          <p:cNvPicPr>
            <a:picLocks noChangeAspect="1"/>
          </p:cNvPicPr>
          <p:nvPr/>
        </p:nvPicPr>
        <p:blipFill>
          <a:blip r:embed="rId5"/>
          <a:stretch>
            <a:fillRect/>
          </a:stretch>
        </p:blipFill>
        <p:spPr>
          <a:xfrm>
            <a:off x="4604010" y="2023619"/>
            <a:ext cx="7370276" cy="4681522"/>
          </a:xfrm>
          <a:prstGeom prst="rect">
            <a:avLst/>
          </a:prstGeom>
        </p:spPr>
      </p:pic>
      <p:sp>
        <p:nvSpPr>
          <p:cNvPr id="14" name="Rectangle 13">
            <a:extLst>
              <a:ext uri="{FF2B5EF4-FFF2-40B4-BE49-F238E27FC236}">
                <a16:creationId xmlns:a16="http://schemas.microsoft.com/office/drawing/2014/main" id="{78CE7B7E-6485-4FFB-163E-09516AE857D9}"/>
              </a:ext>
            </a:extLst>
          </p:cNvPr>
          <p:cNvSpPr/>
          <p:nvPr/>
        </p:nvSpPr>
        <p:spPr>
          <a:xfrm>
            <a:off x="4604010" y="2826983"/>
            <a:ext cx="7370276" cy="7435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3">
            <a:extLst>
              <a:ext uri="{FF2B5EF4-FFF2-40B4-BE49-F238E27FC236}">
                <a16:creationId xmlns:a16="http://schemas.microsoft.com/office/drawing/2014/main" id="{E24B55D8-688B-2505-C764-1826432312FB}"/>
              </a:ext>
            </a:extLst>
          </p:cNvPr>
          <p:cNvSpPr/>
          <p:nvPr/>
        </p:nvSpPr>
        <p:spPr>
          <a:xfrm>
            <a:off x="4604010" y="6433457"/>
            <a:ext cx="4420247" cy="27168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3170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67AED-3C14-D93F-0735-DC921DF4CE1A}"/>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86EF490E-03B5-8A25-A9B6-35789C6BC2B8}"/>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5" name="Titolo 1">
            <a:extLst>
              <a:ext uri="{FF2B5EF4-FFF2-40B4-BE49-F238E27FC236}">
                <a16:creationId xmlns:a16="http://schemas.microsoft.com/office/drawing/2014/main" id="{F9E58BE0-1504-ADF0-6837-4D5EDD6687CB}"/>
              </a:ext>
            </a:extLst>
          </p:cNvPr>
          <p:cNvSpPr>
            <a:spLocks noGrp="1"/>
          </p:cNvSpPr>
          <p:nvPr>
            <p:ph type="title"/>
          </p:nvPr>
        </p:nvSpPr>
        <p:spPr>
          <a:xfrm>
            <a:off x="50256" y="1047469"/>
            <a:ext cx="11736000" cy="999292"/>
          </a:xfrm>
        </p:spPr>
        <p:txBody>
          <a:bodyPr/>
          <a:lstStyle/>
          <a:p>
            <a:r>
              <a:rPr lang="it-IT" dirty="0"/>
              <a:t>Parking </a:t>
            </a:r>
            <a:r>
              <a:rPr lang="it-IT" dirty="0" err="1"/>
              <a:t>problem</a:t>
            </a:r>
            <a:endParaRPr lang="it-IT" dirty="0"/>
          </a:p>
        </p:txBody>
      </p:sp>
      <p:pic>
        <p:nvPicPr>
          <p:cNvPr id="12" name="Immagine 11">
            <a:extLst>
              <a:ext uri="{FF2B5EF4-FFF2-40B4-BE49-F238E27FC236}">
                <a16:creationId xmlns:a16="http://schemas.microsoft.com/office/drawing/2014/main" id="{FF15997D-FD3D-01A2-BA2E-C4394DAC1F6E}"/>
              </a:ext>
            </a:extLst>
          </p:cNvPr>
          <p:cNvPicPr>
            <a:picLocks noChangeAspect="1"/>
          </p:cNvPicPr>
          <p:nvPr/>
        </p:nvPicPr>
        <p:blipFill>
          <a:blip r:embed="rId4"/>
          <a:stretch>
            <a:fillRect/>
          </a:stretch>
        </p:blipFill>
        <p:spPr>
          <a:xfrm>
            <a:off x="0" y="2018625"/>
            <a:ext cx="5458587" cy="4839375"/>
          </a:xfrm>
          <a:prstGeom prst="rect">
            <a:avLst/>
          </a:prstGeom>
        </p:spPr>
      </p:pic>
      <p:pic>
        <p:nvPicPr>
          <p:cNvPr id="19" name="Immagine 18">
            <a:extLst>
              <a:ext uri="{FF2B5EF4-FFF2-40B4-BE49-F238E27FC236}">
                <a16:creationId xmlns:a16="http://schemas.microsoft.com/office/drawing/2014/main" id="{455BE948-DBA1-2C3A-1ADB-963C2CD79B88}"/>
              </a:ext>
            </a:extLst>
          </p:cNvPr>
          <p:cNvPicPr>
            <a:picLocks noChangeAspect="1"/>
          </p:cNvPicPr>
          <p:nvPr/>
        </p:nvPicPr>
        <p:blipFill>
          <a:blip r:embed="rId5"/>
          <a:stretch>
            <a:fillRect/>
          </a:stretch>
        </p:blipFill>
        <p:spPr>
          <a:xfrm>
            <a:off x="6379780" y="1189210"/>
            <a:ext cx="2362530" cy="1324160"/>
          </a:xfrm>
          <a:prstGeom prst="rect">
            <a:avLst/>
          </a:prstGeom>
        </p:spPr>
      </p:pic>
      <p:sp>
        <p:nvSpPr>
          <p:cNvPr id="23" name="Rettangolo 22">
            <a:extLst>
              <a:ext uri="{FF2B5EF4-FFF2-40B4-BE49-F238E27FC236}">
                <a16:creationId xmlns:a16="http://schemas.microsoft.com/office/drawing/2014/main" id="{D789F64E-0166-C8AC-8D0C-9EC346413795}"/>
              </a:ext>
            </a:extLst>
          </p:cNvPr>
          <p:cNvSpPr/>
          <p:nvPr/>
        </p:nvSpPr>
        <p:spPr>
          <a:xfrm>
            <a:off x="126124" y="2085407"/>
            <a:ext cx="2848304" cy="76289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Rettangolo 23">
            <a:extLst>
              <a:ext uri="{FF2B5EF4-FFF2-40B4-BE49-F238E27FC236}">
                <a16:creationId xmlns:a16="http://schemas.microsoft.com/office/drawing/2014/main" id="{36AB1C4A-D13A-3B16-D568-8D14B375E987}"/>
              </a:ext>
            </a:extLst>
          </p:cNvPr>
          <p:cNvSpPr/>
          <p:nvPr/>
        </p:nvSpPr>
        <p:spPr>
          <a:xfrm>
            <a:off x="278524" y="5222745"/>
            <a:ext cx="2848304" cy="762896"/>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TextBox 8">
            <a:extLst>
              <a:ext uri="{FF2B5EF4-FFF2-40B4-BE49-F238E27FC236}">
                <a16:creationId xmlns:a16="http://schemas.microsoft.com/office/drawing/2014/main" id="{9246D005-DF7F-3428-D69F-62F3DB745190}"/>
              </a:ext>
            </a:extLst>
          </p:cNvPr>
          <p:cNvSpPr txBox="1"/>
          <p:nvPr/>
        </p:nvSpPr>
        <p:spPr>
          <a:xfrm>
            <a:off x="5991223" y="2721250"/>
            <a:ext cx="5465114" cy="923330"/>
          </a:xfrm>
          <a:prstGeom prst="rect">
            <a:avLst/>
          </a:prstGeom>
          <a:noFill/>
          <a:ln>
            <a:noFill/>
          </a:ln>
        </p:spPr>
        <p:txBody>
          <a:bodyPr wrap="square">
            <a:spAutoFit/>
          </a:bodyPr>
          <a:lstStyle/>
          <a:p>
            <a:pPr marL="285750" indent="-285750">
              <a:buFont typeface="Wingdings" panose="05000000000000000000" pitchFamily="2" charset="2"/>
              <a:buChar char="§"/>
            </a:pPr>
            <a:r>
              <a:rPr lang="it-IT" dirty="0"/>
              <a:t>Two</a:t>
            </a:r>
            <a:r>
              <a:rPr lang="en-US" dirty="0"/>
              <a:t> waypoints </a:t>
            </a:r>
            <a:r>
              <a:rPr lang="it-IT" dirty="0"/>
              <a:t>for the parking</a:t>
            </a:r>
          </a:p>
          <a:p>
            <a:endParaRPr lang="it-IT" dirty="0"/>
          </a:p>
          <a:p>
            <a:pPr marL="285750" indent="-285750">
              <a:buFont typeface="Wingdings" panose="05000000000000000000" pitchFamily="2" charset="2"/>
              <a:buChar char="§"/>
            </a:pPr>
            <a:r>
              <a:rPr lang="en-US" dirty="0"/>
              <a:t>Simulate a real parking condition</a:t>
            </a:r>
            <a:endParaRPr lang="it-IT" dirty="0"/>
          </a:p>
        </p:txBody>
      </p:sp>
      <p:cxnSp>
        <p:nvCxnSpPr>
          <p:cNvPr id="27" name="Connettore 2 26">
            <a:extLst>
              <a:ext uri="{FF2B5EF4-FFF2-40B4-BE49-F238E27FC236}">
                <a16:creationId xmlns:a16="http://schemas.microsoft.com/office/drawing/2014/main" id="{A71BA3B8-B193-34D9-CBCE-8539FB25BB2B}"/>
              </a:ext>
            </a:extLst>
          </p:cNvPr>
          <p:cNvCxnSpPr>
            <a:cxnSpLocks/>
          </p:cNvCxnSpPr>
          <p:nvPr/>
        </p:nvCxnSpPr>
        <p:spPr>
          <a:xfrm flipH="1" flipV="1">
            <a:off x="3199795" y="2371659"/>
            <a:ext cx="2718461" cy="5712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a:extLst>
              <a:ext uri="{FF2B5EF4-FFF2-40B4-BE49-F238E27FC236}">
                <a16:creationId xmlns:a16="http://schemas.microsoft.com/office/drawing/2014/main" id="{69B0B0A2-EBD5-A533-79EF-DD5594C2ECDF}"/>
              </a:ext>
            </a:extLst>
          </p:cNvPr>
          <p:cNvCxnSpPr>
            <a:cxnSpLocks/>
          </p:cNvCxnSpPr>
          <p:nvPr/>
        </p:nvCxnSpPr>
        <p:spPr>
          <a:xfrm flipH="1">
            <a:off x="3199795" y="3121572"/>
            <a:ext cx="2718461" cy="23963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Immagine 32" descr="Immagine che contiene schermata, design, Rettangolo, linea&#10;&#10;Descrizione generata automaticamente">
            <a:extLst>
              <a:ext uri="{FF2B5EF4-FFF2-40B4-BE49-F238E27FC236}">
                <a16:creationId xmlns:a16="http://schemas.microsoft.com/office/drawing/2014/main" id="{28E2531A-297C-6E55-26EE-E3A905A01702}"/>
              </a:ext>
            </a:extLst>
          </p:cNvPr>
          <p:cNvPicPr>
            <a:picLocks noChangeAspect="1"/>
          </p:cNvPicPr>
          <p:nvPr/>
        </p:nvPicPr>
        <p:blipFill>
          <a:blip r:embed="rId6">
            <a:extLst>
              <a:ext uri="{28A0092B-C50C-407E-A947-70E740481C1C}">
                <a14:useLocalDpi xmlns:a14="http://schemas.microsoft.com/office/drawing/2010/main" val="0"/>
              </a:ext>
            </a:extLst>
          </a:blip>
          <a:srcRect l="-71" t="15369" r="-215" b="12393"/>
          <a:stretch/>
        </p:blipFill>
        <p:spPr>
          <a:xfrm>
            <a:off x="5603621" y="3644580"/>
            <a:ext cx="6588379" cy="3156330"/>
          </a:xfrm>
          <a:prstGeom prst="rect">
            <a:avLst/>
          </a:prstGeom>
        </p:spPr>
      </p:pic>
      <p:sp>
        <p:nvSpPr>
          <p:cNvPr id="35" name="Rettangolo 34">
            <a:extLst>
              <a:ext uri="{FF2B5EF4-FFF2-40B4-BE49-F238E27FC236}">
                <a16:creationId xmlns:a16="http://schemas.microsoft.com/office/drawing/2014/main" id="{6CEB7E13-79D7-4440-D4CC-ADD0F2BF40A4}"/>
              </a:ext>
            </a:extLst>
          </p:cNvPr>
          <p:cNvSpPr/>
          <p:nvPr/>
        </p:nvSpPr>
        <p:spPr>
          <a:xfrm>
            <a:off x="8437892" y="4346263"/>
            <a:ext cx="156445" cy="126807"/>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Rettangolo 35">
            <a:extLst>
              <a:ext uri="{FF2B5EF4-FFF2-40B4-BE49-F238E27FC236}">
                <a16:creationId xmlns:a16="http://schemas.microsoft.com/office/drawing/2014/main" id="{D555056E-E42E-9765-ADD0-E51E56A0BE1B}"/>
              </a:ext>
            </a:extLst>
          </p:cNvPr>
          <p:cNvSpPr/>
          <p:nvPr/>
        </p:nvSpPr>
        <p:spPr>
          <a:xfrm>
            <a:off x="8517236" y="4723453"/>
            <a:ext cx="156445" cy="12680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03539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5D553-974A-80F1-ACA9-81522AE0713B}"/>
            </a:ext>
          </a:extLst>
        </p:cNvPr>
        <p:cNvGrpSpPr/>
        <p:nvPr/>
      </p:nvGrpSpPr>
      <p:grpSpPr>
        <a:xfrm>
          <a:off x="0" y="0"/>
          <a:ext cx="0" cy="0"/>
          <a:chOff x="0" y="0"/>
          <a:chExt cx="0" cy="0"/>
        </a:xfrm>
      </p:grpSpPr>
      <p:pic>
        <p:nvPicPr>
          <p:cNvPr id="7" name="Picture 2" descr="Universita' di Padova DEI (Dip Ingegneria Informazione) Accesso PaperCut">
            <a:extLst>
              <a:ext uri="{FF2B5EF4-FFF2-40B4-BE49-F238E27FC236}">
                <a16:creationId xmlns:a16="http://schemas.microsoft.com/office/drawing/2014/main" id="{F862D564-EA36-0E38-7616-4EA4068B01B7}"/>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39369" y="-197545"/>
            <a:ext cx="2052631" cy="1539474"/>
          </a:xfrm>
          <a:prstGeom prst="rect">
            <a:avLst/>
          </a:prstGeom>
          <a:noFill/>
          <a:extLst>
            <a:ext uri="{909E8E84-426E-40DD-AFC4-6F175D3DCCD1}">
              <a14:hiddenFill xmlns:a14="http://schemas.microsoft.com/office/drawing/2010/main">
                <a:solidFill>
                  <a:srgbClr val="FFFFFF"/>
                </a:solidFill>
              </a14:hiddenFill>
            </a:ext>
          </a:extLst>
        </p:spPr>
      </p:pic>
      <p:sp>
        <p:nvSpPr>
          <p:cNvPr id="4" name="Titolo 3">
            <a:extLst>
              <a:ext uri="{FF2B5EF4-FFF2-40B4-BE49-F238E27FC236}">
                <a16:creationId xmlns:a16="http://schemas.microsoft.com/office/drawing/2014/main" id="{0E44A370-1523-01BF-74EE-8F41D917F673}"/>
              </a:ext>
            </a:extLst>
          </p:cNvPr>
          <p:cNvSpPr>
            <a:spLocks noGrp="1"/>
          </p:cNvSpPr>
          <p:nvPr>
            <p:ph type="title"/>
          </p:nvPr>
        </p:nvSpPr>
        <p:spPr/>
        <p:txBody>
          <a:bodyPr/>
          <a:lstStyle/>
          <a:p>
            <a:r>
              <a:rPr lang="en-US" dirty="0"/>
              <a:t>Merger between the tracking trajectory and the parking</a:t>
            </a:r>
            <a:endParaRPr lang="it-IT" dirty="0"/>
          </a:p>
        </p:txBody>
      </p:sp>
      <p:pic>
        <p:nvPicPr>
          <p:cNvPr id="6" name="Immagine 5">
            <a:extLst>
              <a:ext uri="{FF2B5EF4-FFF2-40B4-BE49-F238E27FC236}">
                <a16:creationId xmlns:a16="http://schemas.microsoft.com/office/drawing/2014/main" id="{0211B2C5-8AA9-D441-2A71-31D91F39D021}"/>
              </a:ext>
            </a:extLst>
          </p:cNvPr>
          <p:cNvPicPr>
            <a:picLocks noChangeAspect="1"/>
          </p:cNvPicPr>
          <p:nvPr/>
        </p:nvPicPr>
        <p:blipFill>
          <a:blip r:embed="rId4"/>
          <a:stretch>
            <a:fillRect/>
          </a:stretch>
        </p:blipFill>
        <p:spPr>
          <a:xfrm>
            <a:off x="4393325" y="1767650"/>
            <a:ext cx="7017498" cy="4608807"/>
          </a:xfrm>
          <a:prstGeom prst="rect">
            <a:avLst/>
          </a:prstGeom>
        </p:spPr>
      </p:pic>
      <p:sp>
        <p:nvSpPr>
          <p:cNvPr id="8" name="TextBox 8">
            <a:extLst>
              <a:ext uri="{FF2B5EF4-FFF2-40B4-BE49-F238E27FC236}">
                <a16:creationId xmlns:a16="http://schemas.microsoft.com/office/drawing/2014/main" id="{C6E14498-3ED1-06DE-197B-4598E5939975}"/>
              </a:ext>
            </a:extLst>
          </p:cNvPr>
          <p:cNvSpPr txBox="1"/>
          <p:nvPr/>
        </p:nvSpPr>
        <p:spPr>
          <a:xfrm>
            <a:off x="94919" y="2586318"/>
            <a:ext cx="5465114" cy="369332"/>
          </a:xfrm>
          <a:prstGeom prst="rect">
            <a:avLst/>
          </a:prstGeom>
          <a:noFill/>
          <a:ln>
            <a:noFill/>
          </a:ln>
        </p:spPr>
        <p:txBody>
          <a:bodyPr wrap="square">
            <a:spAutoFit/>
          </a:bodyPr>
          <a:lstStyle/>
          <a:p>
            <a:r>
              <a:rPr lang="en-US" dirty="0"/>
              <a:t>Enable to activate individual phases</a:t>
            </a:r>
            <a:endParaRPr lang="it-IT" dirty="0"/>
          </a:p>
        </p:txBody>
      </p:sp>
      <p:cxnSp>
        <p:nvCxnSpPr>
          <p:cNvPr id="10" name="Connettore 2 9">
            <a:extLst>
              <a:ext uri="{FF2B5EF4-FFF2-40B4-BE49-F238E27FC236}">
                <a16:creationId xmlns:a16="http://schemas.microsoft.com/office/drawing/2014/main" id="{C3F0594F-E6D8-2DE3-DAF1-18D88200A18C}"/>
              </a:ext>
            </a:extLst>
          </p:cNvPr>
          <p:cNvCxnSpPr/>
          <p:nvPr/>
        </p:nvCxnSpPr>
        <p:spPr>
          <a:xfrm flipV="1">
            <a:off x="3888828" y="2669628"/>
            <a:ext cx="1534510" cy="101356"/>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a:extLst>
              <a:ext uri="{FF2B5EF4-FFF2-40B4-BE49-F238E27FC236}">
                <a16:creationId xmlns:a16="http://schemas.microsoft.com/office/drawing/2014/main" id="{C0D8E216-79AA-D2DC-850A-662672686B35}"/>
              </a:ext>
            </a:extLst>
          </p:cNvPr>
          <p:cNvCxnSpPr>
            <a:cxnSpLocks/>
          </p:cNvCxnSpPr>
          <p:nvPr/>
        </p:nvCxnSpPr>
        <p:spPr>
          <a:xfrm>
            <a:off x="3888828" y="2857307"/>
            <a:ext cx="5029200" cy="1827292"/>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8">
            <a:extLst>
              <a:ext uri="{FF2B5EF4-FFF2-40B4-BE49-F238E27FC236}">
                <a16:creationId xmlns:a16="http://schemas.microsoft.com/office/drawing/2014/main" id="{F17A9CEE-18B4-7BCB-1497-00A4595CA324}"/>
              </a:ext>
            </a:extLst>
          </p:cNvPr>
          <p:cNvSpPr txBox="1"/>
          <p:nvPr/>
        </p:nvSpPr>
        <p:spPr>
          <a:xfrm>
            <a:off x="94919" y="3689027"/>
            <a:ext cx="5465114" cy="369332"/>
          </a:xfrm>
          <a:prstGeom prst="rect">
            <a:avLst/>
          </a:prstGeom>
          <a:noFill/>
          <a:ln>
            <a:noFill/>
          </a:ln>
        </p:spPr>
        <p:txBody>
          <a:bodyPr wrap="square">
            <a:spAutoFit/>
          </a:bodyPr>
          <a:lstStyle/>
          <a:p>
            <a:r>
              <a:rPr lang="it-IT" dirty="0" err="1"/>
              <a:t>Automatic</a:t>
            </a:r>
            <a:r>
              <a:rPr lang="it-IT" dirty="0"/>
              <a:t> switching</a:t>
            </a:r>
          </a:p>
        </p:txBody>
      </p:sp>
    </p:spTree>
    <p:extLst>
      <p:ext uri="{BB962C8B-B14F-4D97-AF65-F5344CB8AC3E}">
        <p14:creationId xmlns:p14="http://schemas.microsoft.com/office/powerpoint/2010/main" val="239216199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1595</TotalTime>
  <Words>1863</Words>
  <Application>Microsoft Office PowerPoint</Application>
  <PresentationFormat>Widescreen</PresentationFormat>
  <Paragraphs>248</Paragraphs>
  <Slides>60</Slides>
  <Notes>35</Notes>
  <HiddenSlides>0</HiddenSlides>
  <MMClips>7</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60</vt:i4>
      </vt:variant>
    </vt:vector>
  </HeadingPairs>
  <TitlesOfParts>
    <vt:vector size="64" baseType="lpstr">
      <vt:lpstr>Arial</vt:lpstr>
      <vt:lpstr>Calibri</vt:lpstr>
      <vt:lpstr>Wingdings</vt:lpstr>
      <vt:lpstr>Tema di Office</vt:lpstr>
      <vt:lpstr>Presentazione standard di PowerPoint</vt:lpstr>
      <vt:lpstr>Outline</vt:lpstr>
      <vt:lpstr>Introduction: the "urban mobility challenge"</vt:lpstr>
      <vt:lpstr>Framework: unicycle</vt:lpstr>
      <vt:lpstr>Framework: trajectory</vt:lpstr>
      <vt:lpstr>Obstacle avoidance</vt:lpstr>
      <vt:lpstr>Obstacle avoidance</vt:lpstr>
      <vt:lpstr>Parking problem</vt:lpstr>
      <vt:lpstr>Merger between the tracking trajectory and the parking</vt:lpstr>
      <vt:lpstr>TRAJECTORY TRACKING - STATE ERROR FEEDBACK</vt:lpstr>
      <vt:lpstr>Linear Control</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Nonlinear Control</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TRAJECTORY TRACKING - OUTPUT ERROR FEEDBACK</vt:lpstr>
      <vt:lpstr>Feedback linearization based on a reference point on the sagittal axis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Feedback linearization based on second order derivatives</vt:lpstr>
      <vt:lpstr>Presentazione standard di PowerPoint</vt:lpstr>
      <vt:lpstr>Presentazione standard di PowerPoint</vt:lpstr>
      <vt:lpstr>Presentazione standard di PowerPoint</vt:lpstr>
      <vt:lpstr>Presentazione standard di PowerPoint</vt:lpstr>
      <vt:lpstr>Presentazione standard di PowerPoint</vt:lpstr>
      <vt:lpstr>REGULATION</vt:lpstr>
      <vt:lpstr>Cartesian regulation</vt:lpstr>
      <vt:lpstr>Presentazione standard di PowerPoint</vt:lpstr>
      <vt:lpstr>Presentazione standard di PowerPoint</vt:lpstr>
      <vt:lpstr>Presentazione standard di PowerPoint</vt:lpstr>
      <vt:lpstr>Presentazione standard di PowerPoint</vt:lpstr>
      <vt:lpstr>Pose regulation</vt:lpstr>
      <vt:lpstr>Presentazione standard di PowerPoint</vt:lpstr>
      <vt:lpstr>Presentazione standard di PowerPoint</vt:lpstr>
      <vt:lpstr>Presentazione standard di PowerPoint</vt:lpstr>
      <vt:lpstr>Pose regulation with change of input</vt:lpstr>
      <vt:lpstr>Presentazione standard di PowerPoint</vt:lpstr>
      <vt:lpstr>Presentazione standard di PowerPoint</vt:lpstr>
      <vt:lpstr>Presentazione standard di PowerPoint</vt:lpstr>
      <vt:lpstr>Presentazione standard di PowerPoint</vt:lpstr>
      <vt:lpstr>Presentazione standard di PowerPoint</vt:lpstr>
      <vt:lpstr>Final considerations - tracking</vt:lpstr>
      <vt:lpstr>Final considerations - regulation</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Fattorel</dc:creator>
  <cp:lastModifiedBy>Alessandro Borgherini</cp:lastModifiedBy>
  <cp:revision>578</cp:revision>
  <dcterms:created xsi:type="dcterms:W3CDTF">2023-05-17T11:15:50Z</dcterms:created>
  <dcterms:modified xsi:type="dcterms:W3CDTF">2025-01-11T11:15:41Z</dcterms:modified>
</cp:coreProperties>
</file>